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57" r:id="rId5"/>
    <p:sldId id="263" r:id="rId6"/>
    <p:sldId id="264" r:id="rId7"/>
    <p:sldId id="271" r:id="rId8"/>
    <p:sldId id="268" r:id="rId9"/>
    <p:sldId id="269" r:id="rId10"/>
    <p:sldId id="272" r:id="rId11"/>
    <p:sldId id="270" r:id="rId12"/>
    <p:sldId id="267" r:id="rId13"/>
    <p:sldId id="273" r:id="rId14"/>
    <p:sldId id="274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83451-8BF2-4C53-B2C2-282D775999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F61F-CD7B-4583-AB6E-2AFE1541DE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1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D1CC-66C1-4514-8C76-4FC9A859589A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B8DB-DF0E-4047-ACCC-8D7B3794CB47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FD57-7365-4459-85AC-9E69A488A71F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40280-E582-47C2-A3A8-B01BDC4A377C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46FD-2462-466A-9A20-2F45A8B3ECF4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8170-3A81-49A6-98C4-AB20E1891105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D098-8A8F-4D94-B3EC-CD9F1F35E031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077-B835-49D2-AD1F-0C0F169951B1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A7AC-BB09-4927-982A-71C569941FC1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CF3-EFD7-4073-88E1-9119C6D70C2E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90F1-C87D-4341-84D1-812A3029CB03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69DE8-C991-4284-AA67-CFE741B6283F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ECF73-E0CC-4B8C-92F8-4D74A105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Мировые тенденции в управлении образованием: точки приложения сил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i="1" dirty="0" smtClean="0"/>
              <a:t>Байба Петерсон, </a:t>
            </a:r>
            <a:endParaRPr lang="lv-LV" sz="2400" b="1" i="1" dirty="0" smtClean="0"/>
          </a:p>
          <a:p>
            <a:pPr algn="r"/>
            <a:r>
              <a:rPr lang="ru-RU" sz="2400" dirty="0" smtClean="0"/>
              <a:t>международный эксперт проекта</a:t>
            </a:r>
            <a:r>
              <a:rPr lang="ru-RU" sz="2400" i="1" dirty="0" smtClean="0"/>
              <a:t> </a:t>
            </a:r>
            <a:r>
              <a:rPr lang="ru-RU" sz="2400" dirty="0" smtClean="0"/>
              <a:t>«Стимулирование и мониторинг реформ в сфере образования»</a:t>
            </a:r>
            <a:r>
              <a:rPr lang="ru-RU" sz="2400" b="1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Проблемы управления – Высшее образование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1. Нет институционвльной ответсвенности (Департамента) в МоН; </a:t>
            </a:r>
          </a:p>
          <a:p>
            <a:pPr>
              <a:buNone/>
            </a:pPr>
            <a:r>
              <a:rPr lang="ru-RU" sz="2400" dirty="0" smtClean="0"/>
              <a:t>2. Отсутсвие институции акредитации, риск лобизма частных структур аккредитации (бизнес!);</a:t>
            </a:r>
          </a:p>
          <a:p>
            <a:pPr>
              <a:buNone/>
            </a:pPr>
            <a:r>
              <a:rPr lang="ru-RU" sz="2400" dirty="0" smtClean="0"/>
              <a:t>3. Отсутсвие консультативного механизма и представительства вузов;</a:t>
            </a:r>
          </a:p>
          <a:p>
            <a:pPr>
              <a:buNone/>
            </a:pPr>
            <a:r>
              <a:rPr lang="ru-RU" sz="2400" dirty="0" smtClean="0"/>
              <a:t>4. Несоответсвие структуры высшего образования Болоньскому проуессу (отсутсвие академического направления</a:t>
            </a:r>
            <a:r>
              <a:rPr lang="lv-LV" sz="2400" dirty="0" smtClean="0"/>
              <a:t>)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5. Отсутсвие политики укрепления автономии ВУЗов.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Проблемы управления – мониторинг и информационное обеспечение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1. ИСУО – нет полной функциональности, продолжается неточность в данных по учащимся, школам; </a:t>
            </a:r>
          </a:p>
          <a:p>
            <a:pPr>
              <a:buNone/>
            </a:pPr>
            <a:r>
              <a:rPr lang="ru-RU" sz="2400" dirty="0" smtClean="0"/>
              <a:t>2. Отсутсвие инструментов измерения качества:</a:t>
            </a:r>
          </a:p>
          <a:p>
            <a:pPr>
              <a:buNone/>
            </a:pPr>
            <a:r>
              <a:rPr lang="ru-RU" sz="2400" dirty="0" smtClean="0"/>
              <a:t>- Нет централизованной экзаминации с независимой оценкой;</a:t>
            </a:r>
          </a:p>
          <a:p>
            <a:pPr>
              <a:buNone/>
            </a:pPr>
            <a:r>
              <a:rPr lang="ru-RU" sz="2400" dirty="0" smtClean="0"/>
              <a:t>- Отказ от участия в международных сравнительных обследованиях (</a:t>
            </a:r>
            <a:r>
              <a:rPr lang="lv-LV" sz="2400" dirty="0" smtClean="0"/>
              <a:t>PISA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sz="2400" dirty="0" smtClean="0"/>
              <a:t>3. Опросы общественного мнения? Другие исследования по качеству?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5105400"/>
            <a:ext cx="7848600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Результаты международных сравнительных обследований – весомый аргумент в борьбе за ресурсы для образования! 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Обеспечение реформ образования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382000" cy="615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скорого будущего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r>
              <a:rPr lang="ru-RU" dirty="0" smtClean="0"/>
              <a:t>Конкурентноспособность образовательной системы;</a:t>
            </a:r>
          </a:p>
          <a:p>
            <a:r>
              <a:rPr lang="ru-RU" dirty="0" smtClean="0"/>
              <a:t>Политика языков в образовательной системе;</a:t>
            </a:r>
          </a:p>
          <a:p>
            <a:r>
              <a:rPr lang="ru-RU" dirty="0" smtClean="0"/>
              <a:t>Модернизация подготовки учителей;</a:t>
            </a:r>
          </a:p>
          <a:p>
            <a:r>
              <a:rPr lang="ru-RU" dirty="0" smtClean="0"/>
              <a:t>Создание каналов коммуникации и инновативных подходов выходящих за рамки стандартной системы образования.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Точки приложения сил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Укрепление дееспособности МоН – 150 работников;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Приоритетное укрепление функции стратегического планирования и разработки политики ( 5 </a:t>
            </a:r>
            <a:r>
              <a:rPr lang="ru-RU" dirty="0" smtClean="0">
                <a:sym typeface="Symbol"/>
              </a:rPr>
              <a:t>10 человек)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Обеспечение инстиуции разработки содержания, методичекого обеспечения и экзаминации.</a:t>
            </a:r>
          </a:p>
          <a:p>
            <a:pPr>
              <a:buNone/>
            </a:pPr>
            <a:r>
              <a:rPr lang="ru-RU" dirty="0" smtClean="0"/>
              <a:t>4. Поддержка созданию/укреплению профессиональных ассоциациий учителей по предметам.</a:t>
            </a:r>
          </a:p>
          <a:p>
            <a:pPr>
              <a:buNone/>
            </a:pPr>
            <a:r>
              <a:rPr lang="ru-RU" dirty="0" smtClean="0"/>
              <a:t>5. Реабилитация высшего образования - во всех смыслах.</a:t>
            </a:r>
          </a:p>
          <a:p>
            <a:pPr>
              <a:buNone/>
            </a:pPr>
            <a:r>
              <a:rPr lang="ru-RU" dirty="0" smtClean="0"/>
              <a:t>6. Разработка стратегии коммункации сектора (особенно для уровня принимающих решения).</a:t>
            </a:r>
          </a:p>
          <a:p>
            <a:pPr>
              <a:buNone/>
            </a:pPr>
            <a:r>
              <a:rPr lang="ru-RU" dirty="0" smtClean="0"/>
              <a:t>7. Постоянная  стратегическая борьба за ресурсы!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4000" b="1" dirty="0" smtClean="0"/>
              <a:t>Рано </a:t>
            </a:r>
            <a:r>
              <a:rPr lang="ru-RU" sz="4000" b="1" dirty="0"/>
              <a:t>или поздно придет время, </a:t>
            </a:r>
            <a:endParaRPr lang="ru-RU" sz="4000" b="1" dirty="0" smtClean="0"/>
          </a:p>
          <a:p>
            <a:pPr>
              <a:spcBef>
                <a:spcPts val="0"/>
              </a:spcBef>
              <a:buNone/>
            </a:pPr>
            <a:r>
              <a:rPr lang="ru-RU" sz="4000" b="1" dirty="0" smtClean="0"/>
              <a:t>когда  государство вынужденно </a:t>
            </a:r>
          </a:p>
          <a:p>
            <a:pPr>
              <a:spcBef>
                <a:spcPts val="0"/>
              </a:spcBef>
              <a:buNone/>
            </a:pPr>
            <a:r>
              <a:rPr lang="ru-RU" sz="4000" b="1" dirty="0" smtClean="0"/>
              <a:t>будет взять  лидерство в </a:t>
            </a:r>
          </a:p>
          <a:p>
            <a:pPr>
              <a:spcBef>
                <a:spcPts val="0"/>
              </a:spcBef>
              <a:buNone/>
            </a:pPr>
            <a:r>
              <a:rPr lang="ru-RU" sz="4000" b="1" dirty="0" smtClean="0"/>
              <a:t>проведении образовательных </a:t>
            </a:r>
          </a:p>
          <a:p>
            <a:pPr>
              <a:spcBef>
                <a:spcPts val="0"/>
              </a:spcBef>
              <a:buNone/>
            </a:pPr>
            <a:r>
              <a:rPr lang="ru-RU" sz="4000" b="1" dirty="0" smtClean="0"/>
              <a:t>реформ.</a:t>
            </a:r>
          </a:p>
          <a:p>
            <a:pPr algn="r">
              <a:spcBef>
                <a:spcPts val="0"/>
              </a:spcBef>
              <a:buNone/>
            </a:pPr>
            <a:r>
              <a:rPr lang="ru-RU" sz="2000" dirty="0" smtClean="0"/>
              <a:t>«Проблемы </a:t>
            </a:r>
            <a:r>
              <a:rPr lang="ru-RU" sz="2000" dirty="0"/>
              <a:t>реформирования системы образования</a:t>
            </a:r>
          </a:p>
          <a:p>
            <a:pPr algn="r">
              <a:spcBef>
                <a:spcPts val="0"/>
              </a:spcBef>
              <a:buNone/>
            </a:pPr>
            <a:r>
              <a:rPr lang="ru-RU" sz="2000" dirty="0"/>
              <a:t>Кыргызской </a:t>
            </a:r>
            <a:r>
              <a:rPr lang="ru-RU" sz="2000" dirty="0" smtClean="0"/>
              <a:t>Республики»</a:t>
            </a:r>
          </a:p>
          <a:p>
            <a:pPr algn="r">
              <a:spcBef>
                <a:spcPts val="0"/>
              </a:spcBef>
              <a:buNone/>
            </a:pPr>
            <a:r>
              <a:rPr lang="ru-RU" sz="2000" dirty="0" smtClean="0"/>
              <a:t>Национальный институт стратегических</a:t>
            </a:r>
          </a:p>
          <a:p>
            <a:pPr algn="r">
              <a:spcBef>
                <a:spcPts val="0"/>
              </a:spcBef>
              <a:buNone/>
            </a:pPr>
            <a:r>
              <a:rPr lang="ru-RU" sz="2000" dirty="0" smtClean="0"/>
              <a:t> исследований  КР</a:t>
            </a:r>
          </a:p>
          <a:p>
            <a:pPr algn="r">
              <a:spcBef>
                <a:spcPts val="0"/>
              </a:spcBef>
              <a:buNone/>
            </a:pPr>
            <a:endParaRPr lang="ru-RU" sz="2000" dirty="0" smtClean="0"/>
          </a:p>
          <a:p>
            <a:pPr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Это время настало!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Вызовы современного мира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Глобализация – мир человечества</a:t>
            </a:r>
          </a:p>
          <a:p>
            <a:r>
              <a:rPr lang="ru-RU" dirty="0" smtClean="0"/>
              <a:t>Интернационализация, доступ образовательных систем</a:t>
            </a:r>
          </a:p>
          <a:p>
            <a:r>
              <a:rPr lang="ru-RU" dirty="0" smtClean="0"/>
              <a:t>Конкуренция за ресурсы (природные, человеческие)</a:t>
            </a:r>
          </a:p>
          <a:p>
            <a:r>
              <a:rPr lang="ru-RU" dirty="0" smtClean="0"/>
              <a:t>Конкуренция языков</a:t>
            </a:r>
          </a:p>
          <a:p>
            <a:r>
              <a:rPr lang="ru-RU" dirty="0" smtClean="0"/>
              <a:t>Непредсказуемость профессиональных биографий</a:t>
            </a:r>
          </a:p>
          <a:p>
            <a:r>
              <a:rPr lang="ru-RU" dirty="0" smtClean="0"/>
              <a:t>Взаимодополняемость формального и неформального образования</a:t>
            </a:r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92" y="0"/>
            <a:ext cx="91245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5334000"/>
            <a:ext cx="8229600" cy="1143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Стратегия в ситуации неопределенности – эластичность и быстрое реагирование!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Управление образованием – это управление переменами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Управление образованем = УПРАВЛЕНИЕ</a:t>
            </a:r>
          </a:p>
          <a:p>
            <a:pPr>
              <a:buNone/>
            </a:pPr>
            <a:r>
              <a:rPr lang="ru-RU" dirty="0" smtClean="0"/>
              <a:t>2. Все современные методы менеджмента могут и должны быть использованы в системе образования.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en-US" dirty="0" smtClean="0"/>
              <a:t>NEW PUBLIC MANAGEMENT </a:t>
            </a:r>
            <a:r>
              <a:rPr lang="ru-RU" dirty="0" smtClean="0"/>
              <a:t>– это также для системы образования.</a:t>
            </a:r>
          </a:p>
          <a:p>
            <a:pPr>
              <a:buNone/>
            </a:pPr>
            <a:r>
              <a:rPr lang="ru-RU" dirty="0" smtClean="0"/>
              <a:t>4. Основная идея подхода – ориентация на результат:</a:t>
            </a:r>
          </a:p>
          <a:p>
            <a:pPr>
              <a:buNone/>
            </a:pPr>
            <a:r>
              <a:rPr lang="ru-RU" dirty="0" smtClean="0"/>
              <a:t>ПЛАН</a:t>
            </a:r>
            <a:r>
              <a:rPr lang="ru-RU" b="1" dirty="0" smtClean="0">
                <a:sym typeface="Symbol"/>
              </a:rPr>
              <a:t></a:t>
            </a:r>
            <a:r>
              <a:rPr lang="ru-RU" dirty="0" smtClean="0"/>
              <a:t>  ВНЕДРЕНИЕ </a:t>
            </a:r>
            <a:r>
              <a:rPr lang="ru-RU" b="1" dirty="0" smtClean="0">
                <a:sym typeface="Symbol"/>
              </a:rPr>
              <a:t></a:t>
            </a:r>
            <a:r>
              <a:rPr lang="ru-RU" dirty="0" smtClean="0"/>
              <a:t> РЕЗУЛЬТАТ </a:t>
            </a:r>
            <a:r>
              <a:rPr lang="ru-RU" b="1" dirty="0" smtClean="0">
                <a:sym typeface="Symbol"/>
              </a:rPr>
              <a:t></a:t>
            </a:r>
            <a:r>
              <a:rPr lang="ru-RU" dirty="0" smtClean="0"/>
              <a:t> ОЦЕНКА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ПЛАН</a:t>
            </a:r>
          </a:p>
          <a:p>
            <a:pPr>
              <a:buNone/>
            </a:pPr>
            <a:endParaRPr lang="ru-RU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5334000"/>
            <a:ext cx="784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95800" y="5334000"/>
            <a:ext cx="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Министерство образования и науки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ru-RU" b="1" dirty="0" smtClean="0"/>
              <a:t>1. Главное звено в системе управления образованием</a:t>
            </a:r>
          </a:p>
          <a:p>
            <a:pPr>
              <a:buNone/>
            </a:pPr>
            <a:r>
              <a:rPr lang="ru-RU" b="1" dirty="0" smtClean="0"/>
              <a:t>2. Сильное министерство = сильная система.</a:t>
            </a:r>
          </a:p>
          <a:p>
            <a:pPr>
              <a:buNone/>
            </a:pPr>
            <a:r>
              <a:rPr lang="ru-RU" b="1" dirty="0" smtClean="0"/>
              <a:t>3. Главная функция министерства – разработка политики образования и науки:</a:t>
            </a:r>
          </a:p>
          <a:p>
            <a:pPr>
              <a:buFontTx/>
              <a:buChar char="-"/>
            </a:pPr>
            <a:r>
              <a:rPr lang="ru-RU" b="1" dirty="0" smtClean="0"/>
              <a:t>Стратегическое планирование и политики;</a:t>
            </a:r>
          </a:p>
          <a:p>
            <a:pPr>
              <a:buFontTx/>
              <a:buChar char="-"/>
            </a:pPr>
            <a:r>
              <a:rPr lang="ru-RU" b="1" dirty="0" smtClean="0"/>
              <a:t>Операциональное планирование;</a:t>
            </a:r>
          </a:p>
          <a:p>
            <a:pPr>
              <a:buFontTx/>
              <a:buChar char="-"/>
            </a:pPr>
            <a:r>
              <a:rPr lang="ru-RU" b="1" dirty="0" smtClean="0"/>
              <a:t>Планирование бюджета и борьба за ресурсы;</a:t>
            </a:r>
          </a:p>
          <a:p>
            <a:pPr>
              <a:buFontTx/>
              <a:buChar char="-"/>
            </a:pPr>
            <a:r>
              <a:rPr lang="ru-RU" b="1" dirty="0" smtClean="0"/>
              <a:t>Коммуникация во всех каналах</a:t>
            </a:r>
          </a:p>
          <a:p>
            <a:pPr>
              <a:buNone/>
            </a:pPr>
            <a:r>
              <a:rPr lang="ru-RU" b="1" dirty="0" smtClean="0"/>
              <a:t>4. Другие функции:</a:t>
            </a:r>
          </a:p>
          <a:p>
            <a:pPr>
              <a:buFontTx/>
              <a:buChar char="-"/>
            </a:pPr>
            <a:r>
              <a:rPr lang="ru-RU" b="1" dirty="0" smtClean="0"/>
              <a:t>Координация и мониторинг  внедрения</a:t>
            </a:r>
          </a:p>
          <a:p>
            <a:pPr>
              <a:buFontTx/>
              <a:buChar char="-"/>
            </a:pPr>
            <a:r>
              <a:rPr lang="ru-RU" b="1" dirty="0" smtClean="0"/>
              <a:t>Контроль качества</a:t>
            </a:r>
          </a:p>
          <a:p>
            <a:pPr>
              <a:buFontTx/>
              <a:buChar char="-"/>
            </a:pPr>
            <a:r>
              <a:rPr lang="ru-RU" b="1" dirty="0" smtClean="0"/>
              <a:t>Поддержка информационных систем</a:t>
            </a:r>
          </a:p>
          <a:p>
            <a:pPr>
              <a:buFontTx/>
              <a:buChar char="-"/>
            </a:pPr>
            <a:r>
              <a:rPr lang="ru-RU" b="1" dirty="0" smtClean="0"/>
              <a:t>Административная поддержка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Министерства образования и науки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609600"/>
          <a:ext cx="7924800" cy="596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Численность центрального апарата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Финляндия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 (+ 500</a:t>
                      </a:r>
                      <a:r>
                        <a:rPr lang="ru-RU" baseline="0" dirty="0" smtClean="0"/>
                        <a:t> агенство, + 90 по содержанию)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Эстония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 (+ 40</a:t>
                      </a:r>
                      <a:r>
                        <a:rPr lang="ru-RU" baseline="0" dirty="0" smtClean="0"/>
                        <a:t> по содержанию)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Латвия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238 (+ 70 по содержанию, +</a:t>
                      </a:r>
                      <a:r>
                        <a:rPr lang="ru-RU" baseline="0" dirty="0" smtClean="0"/>
                        <a:t> 38 управление качеством)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Великобритания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Новая Зеландия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760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dirty="0" smtClean="0"/>
                        <a:t>360</a:t>
                      </a:r>
                      <a:r>
                        <a:rPr lang="ru-RU" baseline="0" dirty="0" smtClean="0"/>
                        <a:t> политика образования</a:t>
                      </a:r>
                    </a:p>
                    <a:p>
                      <a:r>
                        <a:rPr lang="ru-RU" baseline="0" dirty="0" smtClean="0"/>
                        <a:t>410 функции поддержки)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Новергия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Украина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325</a:t>
                      </a:r>
                      <a:r>
                        <a:rPr lang="ru-RU" baseline="0" dirty="0" smtClean="0"/>
                        <a:t> (+ </a:t>
                      </a:r>
                      <a:r>
                        <a:rPr lang="ru-RU" dirty="0" smtClean="0"/>
                        <a:t>Инспекция 40)</a:t>
                      </a:r>
                    </a:p>
                    <a:p>
                      <a:r>
                        <a:rPr lang="ru-RU" dirty="0" smtClean="0"/>
                        <a:t>Министерство молодёжи и спорта 213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Румыния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489 штатных мест</a:t>
                      </a:r>
                    </a:p>
                    <a:p>
                      <a:r>
                        <a:rPr lang="ru-RU" dirty="0" smtClean="0"/>
                        <a:t>360 работников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Молдова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 штатных мест</a:t>
                      </a:r>
                    </a:p>
                    <a:p>
                      <a:r>
                        <a:rPr lang="ru-RU" dirty="0" smtClean="0"/>
                        <a:t>69 работников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Кыргизская Республика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2013 – 74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2016 - 78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67000"/>
            <a:ext cx="7772400" cy="31019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Проблемные вопросы управления по реформам образования в КР</a:t>
            </a:r>
            <a:br>
              <a:rPr lang="ru-RU" dirty="0" smtClean="0"/>
            </a:br>
            <a:r>
              <a:rPr lang="ru-RU" dirty="0" smtClean="0"/>
              <a:t>(в международном сравнении) 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Формирование политики и стратегическое планирование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2400" dirty="0" smtClean="0"/>
              <a:t>1. </a:t>
            </a:r>
            <a:r>
              <a:rPr lang="ru-RU" sz="2800" dirty="0" smtClean="0"/>
              <a:t>Недостаточная обеспеченность человеческими ресурсами</a:t>
            </a:r>
          </a:p>
          <a:p>
            <a:pPr marL="457200" indent="-457200">
              <a:buNone/>
            </a:pPr>
            <a:r>
              <a:rPr lang="ru-RU" sz="2800" dirty="0" smtClean="0"/>
              <a:t>2. Отсутсвие ясных процедур планироваия на государственном уровне и в МоН;</a:t>
            </a:r>
          </a:p>
          <a:p>
            <a:pPr marL="457200" indent="-457200">
              <a:buNone/>
            </a:pPr>
            <a:r>
              <a:rPr lang="ru-RU" sz="2800" dirty="0" smtClean="0"/>
              <a:t>3. Риск формального подхода к реструктуризации МоН;</a:t>
            </a:r>
          </a:p>
          <a:p>
            <a:pPr marL="457200" indent="-457200">
              <a:buNone/>
            </a:pPr>
            <a:r>
              <a:rPr lang="ru-RU" sz="2800" dirty="0" smtClean="0"/>
              <a:t>4. Перезагруженность министерства рутинными работами, высокая степень централизации.</a:t>
            </a:r>
          </a:p>
          <a:p>
            <a:pPr marL="457200" indent="-457200">
              <a:buNone/>
            </a:pPr>
            <a:r>
              <a:rPr lang="ru-RU" sz="2800" dirty="0" smtClean="0"/>
              <a:t>5. Отсутсвие постоянного консультативного совета по реформам образования при МоН.</a:t>
            </a:r>
          </a:p>
          <a:p>
            <a:pPr marL="457200" indent="-457200">
              <a:buNone/>
            </a:pPr>
            <a:r>
              <a:rPr lang="ru-RU" sz="2800" dirty="0" smtClean="0"/>
              <a:t>6. Советы по уровням образования, совет директоров, родителей итд.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4456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Проблемы - содержание и экзаменация (в школьном образовании)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3. Реформа содержания общего школьного образования:</a:t>
            </a:r>
          </a:p>
          <a:p>
            <a:pPr>
              <a:buNone/>
            </a:pPr>
            <a:r>
              <a:rPr lang="ru-RU" sz="2400" dirty="0" smtClean="0"/>
              <a:t>1)Нет институционвльной ответсвенности (Департамента, агенства) за реформу содержания</a:t>
            </a:r>
          </a:p>
          <a:p>
            <a:pPr>
              <a:buNone/>
            </a:pPr>
            <a:r>
              <a:rPr lang="ru-RU" sz="2400" dirty="0" smtClean="0"/>
              <a:t>2)Недостаточная обеспеченность человеческими ресурсами</a:t>
            </a:r>
          </a:p>
          <a:p>
            <a:pPr>
              <a:buNone/>
            </a:pPr>
            <a:r>
              <a:rPr lang="ru-RU" sz="2400" dirty="0" smtClean="0"/>
              <a:t>3)Отсутсвие предметных ассоциаций учителей</a:t>
            </a:r>
          </a:p>
          <a:p>
            <a:pPr>
              <a:buNone/>
            </a:pPr>
            <a:r>
              <a:rPr lang="ru-RU" sz="2400" dirty="0" smtClean="0"/>
              <a:t>4)Отсутсвие механизмов координации и мотивации учителей разрабатывающих предметные стандарты, программы, методику, учебники.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4. Система проверок, экзаминации: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Неясность политики, концептуального подхода.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Отсутсвие институции отвечающей за функцию</a:t>
            </a:r>
          </a:p>
          <a:p>
            <a:pPr marL="457200" indent="-457200">
              <a:buNone/>
            </a:pPr>
            <a:r>
              <a:rPr lang="ru-RU" sz="2400" dirty="0" smtClean="0"/>
              <a:t>5</a:t>
            </a:r>
            <a:r>
              <a:rPr lang="ru-RU" sz="2400" b="1" dirty="0" smtClean="0">
                <a:solidFill>
                  <a:srgbClr val="C00000"/>
                </a:solidFill>
              </a:rPr>
              <a:t>. Отсутсвие ясной политики по развитию национальных учебников.</a:t>
            </a:r>
          </a:p>
          <a:p>
            <a:pPr marL="457200" indent="-457200">
              <a:buAutoNum type="arabicParenR"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F73-E0CC-4B8C-92F8-4D74A10580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726</Words>
  <Application>Microsoft Office PowerPoint</Application>
  <PresentationFormat>Экран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Мировые тенденции в управлении образованием: точки приложения сил</vt:lpstr>
      <vt:lpstr>Вызовы современного мира</vt:lpstr>
      <vt:lpstr>Презентация PowerPoint</vt:lpstr>
      <vt:lpstr>Управление образованием – это управление переменами</vt:lpstr>
      <vt:lpstr>Министерство образования и науки </vt:lpstr>
      <vt:lpstr>Министерства образования и науки </vt:lpstr>
      <vt:lpstr>Проблемные вопросы управления по реформам образования в КР (в международном сравнении)  </vt:lpstr>
      <vt:lpstr>Формирование политики и стратегическое планирование </vt:lpstr>
      <vt:lpstr>Проблемы - содержание и экзаменация (в школьном образовании)</vt:lpstr>
      <vt:lpstr>Проблемы управления – Высшее образование</vt:lpstr>
      <vt:lpstr>Проблемы управления – мониторинг и информационное обеспечение</vt:lpstr>
      <vt:lpstr>Обеспечение реформ образования</vt:lpstr>
      <vt:lpstr>Вопросы скорого будущего </vt:lpstr>
      <vt:lpstr>Точки приложения сил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образованием Уроки международного опыта</dc:title>
  <dc:creator>Baibs</dc:creator>
  <cp:lastModifiedBy>Admin</cp:lastModifiedBy>
  <cp:revision>90</cp:revision>
  <dcterms:created xsi:type="dcterms:W3CDTF">2016-02-23T16:28:38Z</dcterms:created>
  <dcterms:modified xsi:type="dcterms:W3CDTF">2016-02-25T05:00:10Z</dcterms:modified>
</cp:coreProperties>
</file>