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sldIdLst>
    <p:sldId id="287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283" r:id="rId15"/>
    <p:sldId id="286" r:id="rId16"/>
    <p:sldId id="285" r:id="rId17"/>
    <p:sldId id="284" r:id="rId18"/>
    <p:sldId id="300" r:id="rId19"/>
    <p:sldId id="272" r:id="rId20"/>
    <p:sldId id="273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5"/>
  </p:normalViewPr>
  <p:slideViewPr>
    <p:cSldViewPr snapToGrid="0" snapToObjects="1">
      <p:cViewPr varScale="1">
        <p:scale>
          <a:sx n="86" d="100"/>
          <a:sy n="86" d="100"/>
        </p:scale>
        <p:origin x="-66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686FD5-D7D9-E94C-8156-42C7C392AB8A}" type="datetimeFigureOut">
              <a:rPr lang="en-US" smtClean="0"/>
              <a:pPr/>
              <a:t>4/4/2016</a:t>
            </a:fld>
            <a:endParaRPr lang="en-US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99770-164C-AA41-A932-8C4EC5481D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2125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99770-164C-AA41-A932-8C4EC5481DD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3514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CC5CE-6AB7-E44D-90D1-43EC83BAD0AF}" type="datetimeFigureOut">
              <a:rPr lang="nb-NO" smtClean="0"/>
              <a:pPr/>
              <a:t>04.04.2016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1F5E3-3B10-C44C-B9AB-814DC7CCA53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140642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CC5CE-6AB7-E44D-90D1-43EC83BAD0AF}" type="datetimeFigureOut">
              <a:rPr lang="nb-NO" smtClean="0"/>
              <a:pPr/>
              <a:t>04.04.2016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1F5E3-3B10-C44C-B9AB-814DC7CCA53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1082690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CC5CE-6AB7-E44D-90D1-43EC83BAD0AF}" type="datetimeFigureOut">
              <a:rPr lang="nb-NO" smtClean="0"/>
              <a:pPr/>
              <a:t>04.04.2016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1F5E3-3B10-C44C-B9AB-814DC7CCA53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1150494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CC5CE-6AB7-E44D-90D1-43EC83BAD0AF}" type="datetimeFigureOut">
              <a:rPr lang="nb-NO" smtClean="0"/>
              <a:pPr/>
              <a:t>04.04.2016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1F5E3-3B10-C44C-B9AB-814DC7CCA53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1955809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CC5CE-6AB7-E44D-90D1-43EC83BAD0AF}" type="datetimeFigureOut">
              <a:rPr lang="nb-NO" smtClean="0"/>
              <a:pPr/>
              <a:t>04.04.2016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1F5E3-3B10-C44C-B9AB-814DC7CCA53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1421323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CC5CE-6AB7-E44D-90D1-43EC83BAD0AF}" type="datetimeFigureOut">
              <a:rPr lang="nb-NO" smtClean="0"/>
              <a:pPr/>
              <a:t>04.04.2016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1F5E3-3B10-C44C-B9AB-814DC7CCA53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1722719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CC5CE-6AB7-E44D-90D1-43EC83BAD0AF}" type="datetimeFigureOut">
              <a:rPr lang="nb-NO" smtClean="0"/>
              <a:pPr/>
              <a:t>04.04.2016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1F5E3-3B10-C44C-B9AB-814DC7CCA53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1370611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CC5CE-6AB7-E44D-90D1-43EC83BAD0AF}" type="datetimeFigureOut">
              <a:rPr lang="nb-NO" smtClean="0"/>
              <a:pPr/>
              <a:t>04.04.2016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1F5E3-3B10-C44C-B9AB-814DC7CCA53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1963311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CC5CE-6AB7-E44D-90D1-43EC83BAD0AF}" type="datetimeFigureOut">
              <a:rPr lang="nb-NO" smtClean="0"/>
              <a:pPr/>
              <a:t>04.04.2016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1F5E3-3B10-C44C-B9AB-814DC7CCA53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1289119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CC5CE-6AB7-E44D-90D1-43EC83BAD0AF}" type="datetimeFigureOut">
              <a:rPr lang="nb-NO" smtClean="0"/>
              <a:pPr/>
              <a:t>04.04.2016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1F5E3-3B10-C44C-B9AB-814DC7CCA53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262501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CC5CE-6AB7-E44D-90D1-43EC83BAD0AF}" type="datetimeFigureOut">
              <a:rPr lang="nb-NO" smtClean="0"/>
              <a:pPr/>
              <a:t>04.04.2016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1F5E3-3B10-C44C-B9AB-814DC7CCA53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93370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CC5CE-6AB7-E44D-90D1-43EC83BAD0AF}" type="datetimeFigureOut">
              <a:rPr lang="nb-NO" smtClean="0"/>
              <a:pPr/>
              <a:t>04.04.2016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1F5E3-3B10-C44C-B9AB-814DC7CCA53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157424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Международное развитие, тренды и опыт в области гендера и образования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nb-NO" dirty="0" smtClean="0"/>
          </a:p>
          <a:p>
            <a:pPr algn="ctr"/>
            <a:endParaRPr lang="nb-NO" dirty="0"/>
          </a:p>
          <a:p>
            <a:pPr algn="ctr"/>
            <a:endParaRPr lang="nb-NO" dirty="0" smtClean="0"/>
          </a:p>
          <a:p>
            <a:pPr marL="0" indent="0" algn="ctr">
              <a:buNone/>
            </a:pPr>
            <a:r>
              <a:rPr lang="ru-RU" dirty="0" smtClean="0"/>
              <a:t>Бишкек</a:t>
            </a:r>
            <a:r>
              <a:rPr lang="nb-NO" dirty="0" smtClean="0"/>
              <a:t>, </a:t>
            </a:r>
            <a:r>
              <a:rPr lang="ru-RU" dirty="0" smtClean="0"/>
              <a:t>31 марта 2016 г.</a:t>
            </a:r>
            <a:endParaRPr lang="nb-NO" dirty="0" smtClean="0"/>
          </a:p>
          <a:p>
            <a:pPr marL="0" indent="0" algn="ctr">
              <a:buNone/>
            </a:pPr>
            <a:r>
              <a:rPr lang="ru-RU" dirty="0" smtClean="0"/>
              <a:t>Презентация </a:t>
            </a:r>
            <a:r>
              <a:rPr lang="ru-RU" dirty="0" err="1" smtClean="0"/>
              <a:t>Сессилии</a:t>
            </a:r>
            <a:r>
              <a:rPr lang="ru-RU" dirty="0" smtClean="0"/>
              <a:t> </a:t>
            </a:r>
            <a:r>
              <a:rPr lang="ru-RU" dirty="0" err="1" smtClean="0"/>
              <a:t>Орестис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1346726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Другие индикаторы, измеряющие права в пределах образования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/>
              <a:t>Семья и социальные факторы, касающиеся среды обучения, включая поведение учителя и влияние домашних переменных [такие как часы работы после школы]. </a:t>
            </a:r>
            <a:endParaRPr lang="ru-RU" dirty="0" smtClean="0"/>
          </a:p>
          <a:p>
            <a:r>
              <a:rPr lang="ru-RU" dirty="0" smtClean="0"/>
              <a:t>Социальная </a:t>
            </a:r>
            <a:r>
              <a:rPr lang="ru-RU" dirty="0"/>
              <a:t>дискриминация, например, </a:t>
            </a:r>
            <a:r>
              <a:rPr lang="ru-RU" dirty="0" smtClean="0"/>
              <a:t>неравенства, </a:t>
            </a:r>
            <a:r>
              <a:rPr lang="ru-RU" dirty="0"/>
              <a:t>касты, </a:t>
            </a:r>
            <a:r>
              <a:rPr lang="ru-RU" dirty="0" smtClean="0"/>
              <a:t>классы, </a:t>
            </a:r>
            <a:r>
              <a:rPr lang="ru-RU" dirty="0"/>
              <a:t>этническая принадлежность все </a:t>
            </a:r>
            <a:r>
              <a:rPr lang="ru-RU" dirty="0" smtClean="0"/>
              <a:t>это может </a:t>
            </a:r>
            <a:r>
              <a:rPr lang="ru-RU" dirty="0"/>
              <a:t>углубить гендерное различие между студентами и дать начало различным событиям процесса обучения для мальчиков и </a:t>
            </a:r>
            <a:r>
              <a:rPr lang="ru-RU" dirty="0" smtClean="0"/>
              <a:t>девочек в </a:t>
            </a:r>
            <a:r>
              <a:rPr lang="ru-RU" dirty="0"/>
              <a:t>различных социальных </a:t>
            </a:r>
            <a:r>
              <a:rPr lang="ru-RU" dirty="0" smtClean="0"/>
              <a:t>группах. </a:t>
            </a:r>
            <a:endParaRPr lang="nb-NO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79236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0093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Измеримые индикаторы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41131" y="924910"/>
            <a:ext cx="5432123" cy="5252053"/>
          </a:xfrm>
        </p:spPr>
        <p:txBody>
          <a:bodyPr/>
          <a:lstStyle/>
          <a:p>
            <a:pPr>
              <a:lnSpc>
                <a:spcPts val="900"/>
              </a:lnSpc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Равный доступ к</a:t>
            </a:r>
          </a:p>
          <a:p>
            <a:pPr marL="0" indent="0">
              <a:lnSpc>
                <a:spcPts val="900"/>
              </a:lnSpc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-приему</a:t>
            </a:r>
          </a:p>
          <a:p>
            <a:pPr marL="0" indent="0">
              <a:lnSpc>
                <a:spcPts val="900"/>
              </a:lnSpc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-срокам</a:t>
            </a:r>
          </a:p>
          <a:p>
            <a:pPr marL="0" indent="0">
              <a:lnSpc>
                <a:spcPts val="900"/>
              </a:lnSpc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-посещаемости</a:t>
            </a:r>
          </a:p>
          <a:p>
            <a:pPr marL="0" indent="0">
              <a:lnSpc>
                <a:spcPts val="900"/>
              </a:lnSpc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-репетиторству</a:t>
            </a:r>
          </a:p>
          <a:p>
            <a:pPr marL="0" indent="0">
              <a:lnSpc>
                <a:spcPts val="900"/>
              </a:lnSpc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-средняя продолжительность обучения</a:t>
            </a:r>
          </a:p>
          <a:p>
            <a:pPr marL="0" indent="0">
              <a:lnSpc>
                <a:spcPts val="900"/>
              </a:lnSpc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-перемещения девочек и мальчиков по уровням обучения</a:t>
            </a:r>
          </a:p>
          <a:p>
            <a:pPr marL="0" indent="0">
              <a:lnSpc>
                <a:spcPts val="900"/>
              </a:lnSpc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-количество учителей мужчин и женщин</a:t>
            </a:r>
          </a:p>
          <a:p>
            <a:pPr marL="0" indent="0">
              <a:lnSpc>
                <a:spcPts val="900"/>
              </a:lnSpc>
              <a:buNone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Равенство в пределах образования</a:t>
            </a:r>
          </a:p>
          <a:p>
            <a:pPr marL="0" indent="0">
              <a:lnSpc>
                <a:spcPts val="900"/>
              </a:lnSpc>
              <a:buNone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предметов </a:t>
            </a:r>
          </a:p>
          <a:p>
            <a:pPr marL="0" indent="0">
              <a:lnSpc>
                <a:spcPts val="900"/>
              </a:lnSpc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обучения (проведение экзаменов)</a:t>
            </a:r>
          </a:p>
          <a:p>
            <a:pPr marL="0" indent="0">
              <a:lnSpc>
                <a:spcPts val="900"/>
              </a:lnSpc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Соотношение преподавателей и обучающихся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900"/>
              </a:lnSpc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Гендерный баланс в классе</a:t>
            </a:r>
          </a:p>
          <a:p>
            <a:pPr marL="0" indent="0">
              <a:lnSpc>
                <a:spcPts val="900"/>
              </a:lnSpc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 преподавателей</a:t>
            </a:r>
          </a:p>
          <a:p>
            <a:pPr marL="0" indent="0">
              <a:lnSpc>
                <a:spcPts val="900"/>
              </a:lnSpc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подготовки преподавателей</a:t>
            </a:r>
          </a:p>
          <a:p>
            <a:pPr marL="0" indent="0">
              <a:lnSpc>
                <a:spcPts val="900"/>
              </a:lnSpc>
              <a:buNone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Факторы, формирующие работу</a:t>
            </a:r>
          </a:p>
          <a:p>
            <a:pPr marL="0" indent="0">
              <a:lnSpc>
                <a:spcPts val="900"/>
              </a:lnSpc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 студентов</a:t>
            </a:r>
          </a:p>
          <a:p>
            <a:pPr marL="0" indent="0">
              <a:lnSpc>
                <a:spcPts val="900"/>
              </a:lnSpc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Питание</a:t>
            </a:r>
          </a:p>
          <a:p>
            <a:pPr marL="0" indent="0">
              <a:lnSpc>
                <a:spcPts val="900"/>
              </a:lnSpc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Дети, вовлеченные в домашнюю работу</a:t>
            </a:r>
          </a:p>
          <a:p>
            <a:pPr marL="0" indent="0">
              <a:lnSpc>
                <a:spcPts val="900"/>
              </a:lnSpc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дискриминация по классовым признакам (контекст-специальные индикаторы которые могут быть необходимы) </a:t>
            </a:r>
          </a:p>
          <a:p>
            <a:pPr marL="0" indent="0">
              <a:lnSpc>
                <a:spcPts val="900"/>
              </a:lnSpc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900"/>
              </a:lnSpc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900"/>
              </a:lnSpc>
              <a:buNone/>
            </a:pPr>
            <a:endParaRPr lang="en-US" sz="1400" dirty="0" smtClean="0"/>
          </a:p>
          <a:p>
            <a:pPr marL="0" indent="0">
              <a:lnSpc>
                <a:spcPts val="900"/>
              </a:lnSpc>
              <a:buNone/>
            </a:pPr>
            <a:endParaRPr lang="ru-RU" sz="1400" dirty="0" smtClean="0"/>
          </a:p>
          <a:p>
            <a:pPr marL="0" indent="0">
              <a:lnSpc>
                <a:spcPts val="900"/>
              </a:lnSpc>
              <a:buNone/>
            </a:pPr>
            <a:endParaRPr lang="ru-RU" sz="1200" dirty="0" smtClean="0"/>
          </a:p>
          <a:p>
            <a:pPr marL="0" indent="0">
              <a:lnSpc>
                <a:spcPts val="900"/>
              </a:lnSpc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36777" y="3589361"/>
            <a:ext cx="580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517293" y="1173707"/>
            <a:ext cx="53153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Равенство через образование</a:t>
            </a:r>
          </a:p>
          <a:p>
            <a:r>
              <a:rPr lang="ru-RU" dirty="0" smtClean="0"/>
              <a:t> </a:t>
            </a:r>
            <a:r>
              <a:rPr lang="ru-RU" dirty="0"/>
              <a:t>Т</a:t>
            </a:r>
            <a:r>
              <a:rPr lang="ru-RU" dirty="0" smtClean="0"/>
              <a:t>рудоустройство женщин/мужчин через различные уровни образования полов </a:t>
            </a:r>
          </a:p>
          <a:p>
            <a:endParaRPr lang="ru-RU" dirty="0"/>
          </a:p>
          <a:p>
            <a:r>
              <a:rPr lang="ru-RU" dirty="0" smtClean="0"/>
              <a:t>Гендерная дифференциация по заработной плате через различные уровни трудоустройства/образования</a:t>
            </a:r>
          </a:p>
          <a:p>
            <a:endParaRPr lang="ru-RU" dirty="0"/>
          </a:p>
          <a:p>
            <a:r>
              <a:rPr lang="ru-RU" dirty="0" smtClean="0"/>
              <a:t>Участие в политической жизни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65358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Права через образование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Гендерное </a:t>
            </a:r>
            <a:r>
              <a:rPr lang="ru-RU" dirty="0"/>
              <a:t>равенство в пределах образования сформировано, и в свою очередь формирует, права и гендерное равенство в других </a:t>
            </a:r>
            <a:r>
              <a:rPr lang="ru-RU" dirty="0" smtClean="0"/>
              <a:t>измерениях </a:t>
            </a:r>
            <a:r>
              <a:rPr lang="ru-RU" dirty="0"/>
              <a:t>жизни. </a:t>
            </a:r>
            <a:endParaRPr lang="en-GB" dirty="0" smtClean="0"/>
          </a:p>
          <a:p>
            <a:r>
              <a:rPr lang="ru-RU" b="1" dirty="0" smtClean="0"/>
              <a:t>В</a:t>
            </a:r>
            <a:r>
              <a:rPr lang="en-GB" b="1" dirty="0" smtClean="0"/>
              <a:t> </a:t>
            </a:r>
            <a:r>
              <a:rPr lang="ru-RU" b="1" dirty="0" smtClean="0"/>
              <a:t>какой </a:t>
            </a:r>
            <a:r>
              <a:rPr lang="ru-RU" b="1" dirty="0"/>
              <a:t>степени </a:t>
            </a:r>
            <a:r>
              <a:rPr lang="ru-RU" b="1" dirty="0" smtClean="0"/>
              <a:t>образование усиливает </a:t>
            </a:r>
            <a:r>
              <a:rPr lang="ru-RU" b="1" dirty="0"/>
              <a:t>гендерное равенство вне сферы образования? </a:t>
            </a:r>
            <a:endParaRPr lang="en-GB" b="1" dirty="0" smtClean="0"/>
          </a:p>
          <a:p>
            <a:r>
              <a:rPr lang="ru-RU" dirty="0" smtClean="0"/>
              <a:t>Важность фокусирования на </a:t>
            </a:r>
            <a:r>
              <a:rPr lang="ru-RU" dirty="0"/>
              <a:t>'правах через образование' становится </a:t>
            </a:r>
            <a:r>
              <a:rPr lang="ru-RU" dirty="0" smtClean="0"/>
              <a:t>особенно значимой, </a:t>
            </a:r>
            <a:r>
              <a:rPr lang="ru-RU" dirty="0"/>
              <a:t>когда мы рассматриваем доказательства неравенств, которые продолжают стоять перед женщинами в </a:t>
            </a:r>
            <a:r>
              <a:rPr lang="ru-RU" dirty="0" smtClean="0"/>
              <a:t>сфере </a:t>
            </a:r>
            <a:r>
              <a:rPr lang="ru-RU" dirty="0"/>
              <a:t>занятости, работы и политического представления - общественная арена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3911052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Case study:</a:t>
            </a:r>
            <a:r>
              <a:rPr lang="ru-RU" dirty="0"/>
              <a:t>Гендерная сегрегация в профессионально-техническом образовании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 </a:t>
            </a:r>
            <a:r>
              <a:rPr lang="ru-RU" dirty="0" smtClean="0"/>
              <a:t>Германия против Канады</a:t>
            </a:r>
            <a:endParaRPr lang="en-US" dirty="0" smtClean="0"/>
          </a:p>
          <a:p>
            <a:r>
              <a:rPr lang="en-US" dirty="0" smtClean="0"/>
              <a:t>Case </a:t>
            </a:r>
            <a:r>
              <a:rPr lang="ru-RU" dirty="0" smtClean="0"/>
              <a:t>Норвегия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5870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: </a:t>
            </a:r>
            <a:r>
              <a:rPr lang="ru-RU" dirty="0" smtClean="0"/>
              <a:t>Норвегия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В 2011 году было трудоустройство женщин в Норвегии в возрасте 15-64 лет составляло 73% , что на 16 процентных пунктов выше среднего показателя по </a:t>
            </a:r>
            <a:r>
              <a:rPr lang="nb-NO" dirty="0" smtClean="0"/>
              <a:t>OECD</a:t>
            </a:r>
            <a:r>
              <a:rPr lang="ru-RU" dirty="0" smtClean="0"/>
              <a:t>. </a:t>
            </a:r>
            <a:r>
              <a:rPr lang="ru-RU" dirty="0" err="1" smtClean="0"/>
              <a:t>Гендерный</a:t>
            </a:r>
            <a:r>
              <a:rPr lang="ru-RU" dirty="0" smtClean="0"/>
              <a:t> разрыв в участия в рабочей силе уменьшился в два раза за последние два десятилетия, до 5 процентных пунктов в 2011 году</a:t>
            </a:r>
            <a:r>
              <a:rPr lang="nb-NO" dirty="0" smtClean="0"/>
              <a:t> </a:t>
            </a:r>
            <a:endParaRPr lang="ru-RU" dirty="0" smtClean="0"/>
          </a:p>
          <a:p>
            <a:pPr algn="just"/>
            <a:r>
              <a:rPr lang="ru-RU" dirty="0" smtClean="0"/>
              <a:t>В достижении этих результатов в Норвегии важную роль играет система финансирования студентов, организация отпуска по уходу за ребенком и высокое качество доступа формального ухода за детьми </a:t>
            </a:r>
            <a:endParaRPr lang="nb-NO" dirty="0" smtClean="0"/>
          </a:p>
          <a:p>
            <a:pPr algn="just"/>
            <a:r>
              <a:rPr lang="ru-RU" dirty="0" smtClean="0"/>
              <a:t>В Норвегии, женщины занимают 40% мест в парламенте и 40%  мест</a:t>
            </a:r>
            <a:r>
              <a:rPr lang="en-US" dirty="0" smtClean="0"/>
              <a:t> </a:t>
            </a:r>
            <a:r>
              <a:rPr lang="ru-RU" dirty="0" smtClean="0"/>
              <a:t>в управлении в листинговых компаниях, это связано с введением нормативных требований в 2006 году, согласно которым, как мужчины так и женщины должны занимать, по меньшей мере, 40% в совете компаний, зарегистрированных на фондовой бирже (а также ряде других компаний).</a:t>
            </a:r>
            <a:endParaRPr lang="nb-NO" dirty="0" smtClean="0"/>
          </a:p>
          <a:p>
            <a:pPr algn="just"/>
            <a:r>
              <a:rPr lang="nb-NO" dirty="0"/>
              <a:t>Because of the different educational choices, female employment tends to be concentrated in fewer occupations than men: in 2009, half of the working women in Norway were employed in seven occupations while this concerned 14 occupations for men. </a:t>
            </a:r>
            <a:r>
              <a:rPr lang="ru-RU" dirty="0" smtClean="0"/>
              <a:t>Из-за различия в  образовательных возможностях, занятость женщин, как правило, сосредоточена в меньшем количестве профессий, чем у мужчин: в 2009 году, половина работающих женщин в Норвегии были заняты в семи основных профессиях, в то же время как мужчины в 14.</a:t>
            </a:r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746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Разрыв в заработной плате по полу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/>
              <a:t>При средних доходах, разница в оплате труда в Норвегии является одном из самых низких в </a:t>
            </a:r>
            <a:r>
              <a:rPr lang="nb-NO" dirty="0" smtClean="0"/>
              <a:t>OECD</a:t>
            </a:r>
            <a:r>
              <a:rPr lang="ru-RU" dirty="0" smtClean="0"/>
              <a:t>. Разрыв в оплате труда меньше в менее прибыльных предприятиях, и выше в тех предприятиях где прибыльность выше: топ самых состоятельных женщин зарабатывают в среднем на 17% меньше, чем их коллеги мужского пола, что свидетельствует о существовании так называемого "стеклянного потолка".</a:t>
            </a:r>
            <a:endParaRPr lang="nb-NO" dirty="0" smtClean="0">
              <a:effectLst/>
            </a:endParaRPr>
          </a:p>
          <a:p>
            <a:r>
              <a:rPr lang="ru-RU" dirty="0" smtClean="0"/>
              <a:t>Женщины являются основным неиспользованным ресурсом для создания бизнеса. Доля в индивидуальном предпринимательстве, принадлежащем женщинам в Норвегии в 2010 году составила 27%. В 2008 году правительство Норвегии запустило интегрированный национальный план по продвижению женского предпринимательства. Норвегия будет добиваться дальнейшего прогресса в области </a:t>
            </a:r>
            <a:r>
              <a:rPr lang="ru-RU" dirty="0" err="1" smtClean="0"/>
              <a:t>гендерного</a:t>
            </a:r>
            <a:r>
              <a:rPr lang="ru-RU" dirty="0" smtClean="0"/>
              <a:t> равенства, находя способы уравнивания мужчин и женщин, чтобы занять более широкий спектр областей исследований и профессий.</a:t>
            </a:r>
            <a:endParaRPr lang="nb-NO" dirty="0" smtClean="0"/>
          </a:p>
          <a:p>
            <a:endParaRPr lang="nb-NO" dirty="0" smtClean="0"/>
          </a:p>
          <a:p>
            <a:endParaRPr lang="nb-NO" dirty="0" smtClean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0489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Те, кто получил высшее образование после окончания средней школы: получают зарплату на 55% выше, чем те, кто не получить высшее образование и вероятность инвалидности у них ниже, живут  они дольше, и меньше подвержены разводам</a:t>
            </a:r>
            <a:endParaRPr lang="en-US" dirty="0" smtClean="0"/>
          </a:p>
          <a:p>
            <a:pPr algn="just"/>
            <a:r>
              <a:rPr lang="ru-RU" dirty="0" smtClean="0"/>
              <a:t>Люди в 15 лет  учитывают при выборе специальности, что в 40 лет адвокат будет получать доход на 90% больше, чем медсестра</a:t>
            </a:r>
            <a:endParaRPr lang="en-US" dirty="0" smtClean="0"/>
          </a:p>
          <a:p>
            <a:pPr algn="just"/>
            <a:r>
              <a:rPr lang="ru-RU" dirty="0" smtClean="0"/>
              <a:t>Электрики зарабатывают на 45% больше, чем парикмахеры</a:t>
            </a:r>
            <a:endParaRPr lang="en-US" dirty="0" smtClean="0"/>
          </a:p>
          <a:p>
            <a:pPr algn="just"/>
            <a:r>
              <a:rPr lang="ru-RU" dirty="0" smtClean="0"/>
              <a:t>Недавний опрос показал, что выбор предмета / профессиональной подготовки производится без тщательного рассмотрения</a:t>
            </a:r>
            <a:endParaRPr lang="en-US" dirty="0" smtClean="0"/>
          </a:p>
          <a:p>
            <a:r>
              <a:rPr lang="ru-RU" dirty="0" smtClean="0"/>
              <a:t>Исследования показывают, что девочки, как правило, переоценивают свои навыки в типичных "женских предметах", таких как языки и социальные науки, мальчики же переоценивают свои навыки в типичных "мужских предметах", таких, как естественные науки</a:t>
            </a:r>
            <a:endParaRPr lang="en-US" dirty="0" smtClean="0"/>
          </a:p>
          <a:p>
            <a:pPr algn="just"/>
            <a:r>
              <a:rPr lang="ru-RU" dirty="0" smtClean="0"/>
              <a:t>Результат: Студенты выбирают не тот предмет, где они могут проявить себя лучше всего, а тот, где как они думают, что будут  хороши на основе </a:t>
            </a:r>
            <a:r>
              <a:rPr lang="ru-RU" dirty="0" err="1" smtClean="0"/>
              <a:t>гендерных</a:t>
            </a:r>
            <a:r>
              <a:rPr lang="ru-RU" dirty="0" smtClean="0"/>
              <a:t> стереотипов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239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Норвегия по сравнению с Германией и Канадой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en-US" dirty="0" smtClean="0"/>
              <a:t>In Germany, students choose subject with a certain vocational specialty at the age of 12- both schools and labor market very gender segregated</a:t>
            </a:r>
            <a:r>
              <a:rPr lang="ru-RU" dirty="0" smtClean="0"/>
              <a:t> В Германии школьники выбирают предмет в основной профессиональной специальности в возрасте 12-ти что приводит к очень высокой </a:t>
            </a:r>
            <a:r>
              <a:rPr lang="ru-RU" dirty="0" err="1" smtClean="0"/>
              <a:t>гендерной</a:t>
            </a:r>
            <a:r>
              <a:rPr lang="ru-RU" dirty="0" smtClean="0"/>
              <a:t> сегрегации рынка труда</a:t>
            </a:r>
            <a:endParaRPr lang="en-US" dirty="0" smtClean="0"/>
          </a:p>
          <a:p>
            <a:pPr algn="just"/>
            <a:r>
              <a:rPr lang="en-US" dirty="0" smtClean="0"/>
              <a:t>In Canada, students complete High School before choosing vocational specialty – age of 18. The labor market is less segregated, and gender pay gap less. </a:t>
            </a:r>
            <a:r>
              <a:rPr lang="ru-RU" dirty="0" smtClean="0"/>
              <a:t>В Канаде, учащиеся средней школы, прежде чем выбрать профессиональную специальность  должны достигнуть 18 лет и как результат на рынке труда сегрегация меньше, и </a:t>
            </a:r>
            <a:r>
              <a:rPr lang="ru-RU" dirty="0" err="1" smtClean="0"/>
              <a:t>гендерный</a:t>
            </a:r>
            <a:r>
              <a:rPr lang="ru-RU" dirty="0" smtClean="0"/>
              <a:t> разрыв в оплате труда тоже меньше.</a:t>
            </a:r>
            <a:endParaRPr lang="en-US" dirty="0" smtClean="0"/>
          </a:p>
          <a:p>
            <a:r>
              <a:rPr lang="ru-RU" dirty="0" smtClean="0"/>
              <a:t>Норвегия – последний год средней школы, в 15 лет. Те, кто выбирает обычную среднюю школу в смешанных классах продолжают выбирать (до определенной степени) </a:t>
            </a:r>
            <a:r>
              <a:rPr lang="ru-RU" dirty="0" err="1" smtClean="0"/>
              <a:t>гендерно</a:t>
            </a:r>
            <a:r>
              <a:rPr lang="ru-RU" dirty="0" smtClean="0"/>
              <a:t> - нейтральные предметы</a:t>
            </a:r>
            <a:endParaRPr lang="en-US" dirty="0" smtClean="0"/>
          </a:p>
          <a:p>
            <a:r>
              <a:rPr lang="en-US" dirty="0"/>
              <a:t>V</a:t>
            </a:r>
            <a:r>
              <a:rPr lang="en-US" dirty="0" smtClean="0"/>
              <a:t>ocational school extremely gender segregated: 99% of students who choose carpentry are men, 9 out of 10 students who choose at health and welfare studies are female. </a:t>
            </a:r>
            <a:r>
              <a:rPr lang="ru-RU" dirty="0" smtClean="0"/>
              <a:t>Среди выпускников профессионально-технических училищ крайне низкая </a:t>
            </a:r>
            <a:r>
              <a:rPr lang="ru-RU" dirty="0" err="1" smtClean="0"/>
              <a:t>гендерная</a:t>
            </a:r>
            <a:r>
              <a:rPr lang="ru-RU" dirty="0" smtClean="0"/>
              <a:t> сегрегация: 99% студентов мальчиков выбирают профессию плотника , 9 из 10 студентов, которые выбирают профессии связанные со здоровьем и благосостоянием это женщины.</a:t>
            </a:r>
            <a:endParaRPr lang="en-US" dirty="0" smtClean="0"/>
          </a:p>
          <a:p>
            <a:r>
              <a:rPr lang="ru-RU" dirty="0" smtClean="0"/>
              <a:t>В  2010 доля степеней, присуждаемых норвежским женщинам в исследованиях в области здравоохранения и социального обеспечения составила 83% , но только 20% в компьютерных науках</a:t>
            </a:r>
            <a:endParaRPr lang="en-US" dirty="0" smtClean="0"/>
          </a:p>
          <a:p>
            <a:r>
              <a:rPr lang="en-US" dirty="0" smtClean="0"/>
              <a:t>Structural discrimination: easier to ”build on” and continue with higher education within the male dominated subjects than the female</a:t>
            </a:r>
            <a:r>
              <a:rPr lang="ru-RU" dirty="0" smtClean="0"/>
              <a:t> Структурная дискриминация: легче «построить» и окончить высшее образование если доминируют мужские предметы, а не женские</a:t>
            </a:r>
            <a:endParaRPr lang="en-US" dirty="0" smtClean="0"/>
          </a:p>
          <a:p>
            <a:r>
              <a:rPr lang="ru-RU" dirty="0" smtClean="0"/>
              <a:t>Результат: 22% женщин имеют занятость на полный рабочий день после окончания высшего образования. Тогда как  плотников и электриков эти цифры составляют соответственно 84% и 81%</a:t>
            </a:r>
            <a:r>
              <a:rPr lang="en-US" dirty="0" smtClean="0"/>
              <a:t>  </a:t>
            </a:r>
          </a:p>
          <a:p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006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: </a:t>
            </a:r>
            <a:r>
              <a:rPr lang="ru-RU" dirty="0" smtClean="0"/>
              <a:t>Школа, благоприятная для детей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Македония: детское дружелюбие определено с точки зрения этих </a:t>
            </a:r>
            <a:r>
              <a:rPr lang="ru-RU" dirty="0" smtClean="0"/>
              <a:t>измерений </a:t>
            </a:r>
            <a:r>
              <a:rPr lang="ru-RU" dirty="0"/>
              <a:t>образования: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1) </a:t>
            </a:r>
            <a:r>
              <a:rPr lang="ru-RU" dirty="0" err="1" smtClean="0"/>
              <a:t>Инклюзивность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2) </a:t>
            </a:r>
            <a:r>
              <a:rPr lang="ru-RU" dirty="0" smtClean="0"/>
              <a:t>эффективность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3</a:t>
            </a:r>
            <a:r>
              <a:rPr lang="en-US" dirty="0" smtClean="0"/>
              <a:t>)</a:t>
            </a:r>
            <a:r>
              <a:rPr lang="ru-RU" dirty="0"/>
              <a:t> здоровье, безопасность и защита </a:t>
            </a:r>
            <a:r>
              <a:rPr lang="ru-RU" dirty="0" smtClean="0"/>
              <a:t> </a:t>
            </a:r>
            <a:r>
              <a:rPr lang="ru-RU" dirty="0"/>
              <a:t>школьной </a:t>
            </a:r>
            <a:r>
              <a:rPr lang="ru-RU" dirty="0" smtClean="0"/>
              <a:t>окружающей среды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4) </a:t>
            </a:r>
            <a:r>
              <a:rPr lang="ru-RU" dirty="0" smtClean="0"/>
              <a:t>гендерный отклик</a:t>
            </a:r>
            <a:endParaRPr lang="ru-RU" dirty="0"/>
          </a:p>
          <a:p>
            <a:r>
              <a:rPr lang="en-US" dirty="0" smtClean="0"/>
              <a:t>(5</a:t>
            </a:r>
            <a:r>
              <a:rPr lang="en-US" dirty="0"/>
              <a:t>) </a:t>
            </a:r>
            <a:r>
              <a:rPr lang="ru-RU" dirty="0" smtClean="0"/>
              <a:t>участие </a:t>
            </a:r>
            <a:r>
              <a:rPr lang="ru-RU" dirty="0"/>
              <a:t>студентов, родителей и членов сообщества в жизни и работе школы и сообщества.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59791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95% детей учатся в начальной школе, без существенных различий между девочками и мальчиками, сельскими и городскими районами или географическими областями (2008)</a:t>
            </a:r>
            <a:endParaRPr lang="en-US" dirty="0" smtClean="0"/>
          </a:p>
          <a:p>
            <a:r>
              <a:rPr lang="ru-RU" dirty="0" smtClean="0"/>
              <a:t>Доступ к раннему детскому образованию чрезвычайно низок в пределах в 10.7%</a:t>
            </a:r>
            <a:endParaRPr lang="en-US" dirty="0" smtClean="0"/>
          </a:p>
          <a:p>
            <a:r>
              <a:rPr lang="ru-RU" dirty="0" smtClean="0"/>
              <a:t>40 процентов подростков не заканчивают среднюю школу.</a:t>
            </a:r>
          </a:p>
          <a:p>
            <a:r>
              <a:rPr lang="ru-RU" dirty="0" smtClean="0"/>
              <a:t>Македония ратифицировала CRC в декабре 1993 и приняла международную политику, которая призывает к инклюзивному образованию как к стратегии достижения целей. Образования для всех (EFA). Реформы имели отношение к емкости - больше политики, чем практики.</a:t>
            </a:r>
            <a:endParaRPr lang="en-US" dirty="0" smtClean="0"/>
          </a:p>
          <a:p>
            <a:r>
              <a:rPr lang="ru-RU" dirty="0" smtClean="0"/>
              <a:t>У местных школ и сообществ нет системы прослеживания приема местных населения или для работы с неправительственными организациями (NGO), чтобы гарантировать EFA на местном уровне (ЮНИСЕФ, 2007a).</a:t>
            </a:r>
            <a:endParaRPr lang="en-US" dirty="0" smtClean="0"/>
          </a:p>
          <a:p>
            <a:r>
              <a:rPr lang="ru-RU" dirty="0" smtClean="0"/>
              <a:t>Низкая школьная эффективность - Македония оценена как самая низкая на абсолютном недостатке </a:t>
            </a:r>
            <a:r>
              <a:rPr lang="ru-RU" dirty="0" err="1" smtClean="0"/>
              <a:t>эдевяти</a:t>
            </a:r>
            <a:r>
              <a:rPr lang="ru-RU" dirty="0" smtClean="0"/>
              <a:t> стран (TIMMS, </a:t>
            </a:r>
            <a:r>
              <a:rPr lang="en-US" dirty="0" smtClean="0"/>
              <a:t>PISA</a:t>
            </a:r>
            <a:r>
              <a:rPr lang="ru-RU" dirty="0" smtClean="0"/>
              <a:t>, PIRLS)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5961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Традиционно, фокус на том как измерить гендерное равенство заключается в измерении гендерного паритета</a:t>
            </a:r>
            <a:r>
              <a:rPr lang="nb-NO" sz="2400" b="1" dirty="0" smtClean="0"/>
              <a:t>. </a:t>
            </a:r>
            <a:r>
              <a:rPr lang="ru-RU" sz="2400" b="1" dirty="0" smtClean="0"/>
              <a:t>В этой презентации другие факторы также будут проанализированы как наиболее важные</a:t>
            </a:r>
            <a:endParaRPr lang="nb-NO" sz="24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914400" y="2039007"/>
            <a:ext cx="10439400" cy="413795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Недавние </a:t>
            </a:r>
            <a:r>
              <a:rPr lang="ru-RU" dirty="0" smtClean="0"/>
              <a:t>тренды </a:t>
            </a:r>
            <a:r>
              <a:rPr lang="ru-RU" dirty="0"/>
              <a:t>анализируют гендерное равенство как 'относительный процесс', который теряет </a:t>
            </a:r>
            <a:r>
              <a:rPr lang="ru-RU" dirty="0" smtClean="0"/>
              <a:t>свое значение </a:t>
            </a:r>
            <a:r>
              <a:rPr lang="ru-RU" dirty="0"/>
              <a:t>через образовательные системы и нормы и </a:t>
            </a:r>
            <a:r>
              <a:rPr lang="ru-RU" dirty="0" smtClean="0"/>
              <a:t>оценивается как узаконенный </a:t>
            </a:r>
            <a:r>
              <a:rPr lang="ru-RU" dirty="0"/>
              <a:t>в </a:t>
            </a:r>
            <a:r>
              <a:rPr lang="ru-RU" dirty="0" smtClean="0"/>
              <a:t>их  пределах</a:t>
            </a:r>
          </a:p>
          <a:p>
            <a:pPr algn="just"/>
            <a:r>
              <a:rPr lang="ru-RU" dirty="0"/>
              <a:t>Чтобы продемонстрировать этот относительный процесс, я </a:t>
            </a:r>
            <a:r>
              <a:rPr lang="ru-RU" dirty="0" smtClean="0"/>
              <a:t>разделю 'гендерное </a:t>
            </a:r>
            <a:r>
              <a:rPr lang="ru-RU" dirty="0"/>
              <a:t>равенство' </a:t>
            </a:r>
            <a:r>
              <a:rPr lang="ru-RU" dirty="0" smtClean="0"/>
              <a:t>на три взаимосвязанных </a:t>
            </a:r>
            <a:r>
              <a:rPr lang="ru-RU" dirty="0"/>
              <a:t>части, и </a:t>
            </a:r>
            <a:r>
              <a:rPr lang="ru-RU" dirty="0" smtClean="0"/>
              <a:t>идентифицирую индикаторы, которые обычно используются для  измерения эффективности </a:t>
            </a:r>
            <a:r>
              <a:rPr lang="ru-RU" dirty="0"/>
              <a:t>каждого </a:t>
            </a:r>
            <a:r>
              <a:rPr lang="ru-RU" dirty="0" smtClean="0"/>
              <a:t>компонента</a:t>
            </a:r>
          </a:p>
          <a:p>
            <a:pPr algn="just"/>
            <a:r>
              <a:rPr lang="ru-RU" dirty="0" smtClean="0"/>
              <a:t>Операция </a:t>
            </a:r>
            <a:r>
              <a:rPr lang="ru-RU" dirty="0"/>
              <a:t>прав рассматривается как </a:t>
            </a:r>
            <a:r>
              <a:rPr lang="ru-RU" dirty="0" smtClean="0"/>
              <a:t>замыкающий круг, правами </a:t>
            </a:r>
            <a:r>
              <a:rPr lang="ru-RU" dirty="0"/>
              <a:t>в каждом из этих </a:t>
            </a:r>
            <a:r>
              <a:rPr lang="ru-RU" dirty="0" smtClean="0"/>
              <a:t>аспектов взаимосвязаны </a:t>
            </a:r>
            <a:r>
              <a:rPr lang="ru-RU" dirty="0"/>
              <a:t>положительно с другими правами. Эти права неделимы, и следовательно </a:t>
            </a:r>
            <a:r>
              <a:rPr lang="ru-RU" dirty="0" smtClean="0"/>
              <a:t>переносятся </a:t>
            </a:r>
            <a:r>
              <a:rPr lang="ru-RU" dirty="0"/>
              <a:t>на независимую программу </a:t>
            </a:r>
            <a:r>
              <a:rPr lang="ru-RU" dirty="0" smtClean="0"/>
              <a:t>действия, </a:t>
            </a:r>
            <a:r>
              <a:rPr lang="ru-RU" dirty="0"/>
              <a:t>которое продвинуло бы и гендерный паритет и гендерное равенство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19653336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Откуда появилась структуру, и стандарты?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ЮНИСЕФ определил группу людей от министерств образования и из университетов, включая экспертов по правам ребенка и в сосредоточенных на детской педагогике, для того чтобы они стали частью национальной команды CFS Македонии. Эта команда основывалась и использовала материалы и опыт других стран по развитию CFS</a:t>
            </a:r>
            <a:endParaRPr lang="en-US" dirty="0" smtClean="0"/>
          </a:p>
          <a:p>
            <a:r>
              <a:rPr lang="ru-RU" dirty="0" smtClean="0"/>
              <a:t>Оценка благоприятной для ребенка школы: Руководство для Руководителей программы в Восточной Азии и Тихоокеанского руководства (ЮНИСЕФ, 2006)</a:t>
            </a:r>
            <a:endParaRPr lang="en-US" dirty="0" smtClean="0"/>
          </a:p>
          <a:p>
            <a:r>
              <a:rPr lang="ru-RU" dirty="0" smtClean="0"/>
              <a:t>Министерство образования Македонии участвовало в семинаре CFS в Таиланде. Отметив высокий уровень осведомленности министерства </a:t>
            </a:r>
            <a:r>
              <a:rPr lang="ru-RU" dirty="0" err="1" smtClean="0"/>
              <a:t>Тайланда</a:t>
            </a:r>
            <a:r>
              <a:rPr lang="ru-RU" dirty="0" smtClean="0"/>
              <a:t> по вопросам процесса просвещения. Принципы CFS –  основные течения образовательной стратегии страны; есть активное участие семьи/сообщества; компоненты CFS хорошо развиты.</a:t>
            </a:r>
            <a:endParaRPr lang="nb-NO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654605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3600" dirty="0" smtClean="0"/>
              <a:t>Чем является благоприятная для ребенка школа на практике? Как это может быть достигнуто и измерено?</a:t>
            </a:r>
            <a:endParaRPr lang="en-US" sz="3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Команда начала процесс CFS, развиваясь и осуществляя Студенческую управленческую Информационную систему вместе со школьной самооценкой.</a:t>
            </a:r>
            <a:endParaRPr lang="nb-NO" dirty="0" smtClean="0"/>
          </a:p>
          <a:p>
            <a:pPr algn="just"/>
            <a:r>
              <a:rPr lang="ru-RU" dirty="0" smtClean="0"/>
              <a:t>Индикаторы результата были границами стандартов, которые были достигнуты в каждом измерении; ключевые исполнительные области (KPA) были определенными областями в соответствии с каждым из стандартов, которыми должна быть занята школа; и ключевые индикаторы процесса (KPI) обеспечили примеры продуктов, которые будут развиты или конкретные действия, которые будут предприняты на школьном уровне, чтобы достигнуть стандартов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723877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Основа исследований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Основой исследований послужил   всеобъемлющий обзор существующих законов, рекомендаций и других документов, включая тесты, оценки, стратегические соображения выкладки</a:t>
            </a:r>
            <a:endParaRPr lang="en-US" dirty="0" smtClean="0"/>
          </a:p>
          <a:p>
            <a:pPr algn="just"/>
            <a:r>
              <a:rPr lang="ru-RU" dirty="0" smtClean="0"/>
              <a:t>Исследователи исследовали каждые из этих шести размеров в четырех - девяти школах. Они взяли интервью у ключевых заинтересованных сторон (например, учителя, студенты, родители, руководители, школьные психологи, школьные педагоги) индивидуально или в группах, управлял анкетными опросами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548674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>Типовой стандарт (результат учебной деятельности) для емкости в благоприятной для ребенка школе </a:t>
            </a:r>
            <a:br>
              <a:rPr lang="ru-RU" sz="3100" b="1" dirty="0" smtClean="0"/>
            </a:br>
            <a:r>
              <a:rPr lang="ru-RU" sz="3100" b="1" dirty="0" smtClean="0"/>
              <a:t>Измерение 1: Отсутствие дискриминации</a:t>
            </a:r>
            <a:r>
              <a:rPr lang="nb-NO" dirty="0" smtClean="0"/>
              <a:t/>
            </a:r>
            <a:br>
              <a:rPr lang="nb-NO" dirty="0" smtClean="0"/>
            </a:b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i="1" dirty="0" smtClean="0"/>
              <a:t>Стандарт 1: Равенство среди всех детей в процессе  обучения – всем детям предоставляют равные условия  для участия в учебном процессе, независимо от их образования или способностей.</a:t>
            </a:r>
            <a:endParaRPr lang="nb-NO" dirty="0"/>
          </a:p>
          <a:p>
            <a:pPr algn="just"/>
            <a:r>
              <a:rPr lang="ru-RU" dirty="0" smtClean="0"/>
              <a:t>Ключевая область 1: Все дети учатся в школе независимо от своего образования или способностей. Ключевые индикаторы процесса (пять компонентов)</a:t>
            </a:r>
            <a:endParaRPr lang="nb-NO" dirty="0"/>
          </a:p>
          <a:p>
            <a:pPr algn="just"/>
            <a:r>
              <a:rPr lang="ru-RU" i="1" dirty="0" smtClean="0"/>
              <a:t>Компонент 2: Школьный потенциал</a:t>
            </a:r>
          </a:p>
          <a:p>
            <a:pPr algn="just"/>
            <a:r>
              <a:rPr lang="ru-RU" i="1" dirty="0" smtClean="0"/>
              <a:t>Средства сбора данных. Визуальный обзор школы.</a:t>
            </a:r>
            <a:endParaRPr lang="nb-NO" dirty="0"/>
          </a:p>
          <a:p>
            <a:pPr algn="just"/>
            <a:r>
              <a:rPr lang="ru-RU" dirty="0" smtClean="0"/>
              <a:t>Ключевой индикатор процесса, школьный потенциал</a:t>
            </a:r>
            <a:endParaRPr lang="nb-NO" dirty="0"/>
          </a:p>
          <a:p>
            <a:pPr algn="just"/>
            <a:r>
              <a:rPr lang="ru-RU" dirty="0" smtClean="0"/>
              <a:t>Школьные средства физически доступны для всех детей.</a:t>
            </a:r>
            <a:endParaRPr lang="nb-NO" dirty="0"/>
          </a:p>
          <a:p>
            <a:pPr algn="just"/>
            <a:r>
              <a:rPr lang="ru-RU" b="1" dirty="0" smtClean="0"/>
              <a:t>Результаты исследования: Только одна из четырех школ, которые посещают, доступна для детей с физической нетрудоспособностью. Физическое пространство этой доступной школы (включая туалет) находится на уровне первого этаже только.</a:t>
            </a:r>
            <a:endParaRPr lang="nb-NO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270766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Примеры результатов для каждого из шести измерений CFS по итогам анализа данных от посещений школ:</a:t>
            </a:r>
            <a:endParaRPr lang="en-US" sz="3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Измерение 1: Отсутствие дискриминации. Некоторые специальные положения или действия, которые призваны приспособить и поощрить присутствие среди уязвимых групп населения, таких как дети с ограниченными возможностями. Школы испытывают недостаток в содержащих принципах образовательной политики, не созданы условия для принятие детей со специфическими потребностями и не имеется совместных отношений с сообществом, чтобы поддержать детей со специфическими потребностями в школе.</a:t>
            </a:r>
            <a:endParaRPr lang="nb-NO" dirty="0"/>
          </a:p>
          <a:p>
            <a:r>
              <a:rPr lang="ru-RU" dirty="0" smtClean="0"/>
              <a:t>Измерение 2: Здоровье, безопасность и защита окружающей среды. Отсутствие школ с водопроводом, туалетной бумагой и мылом. Школы с охранниками по ощущениям родителей и сообществ </a:t>
            </a:r>
            <a:r>
              <a:rPr lang="ru-RU" dirty="0" err="1" smtClean="0"/>
              <a:t>азваны</a:t>
            </a:r>
            <a:r>
              <a:rPr lang="ru-RU" dirty="0" smtClean="0"/>
              <a:t> как более безопасные, однако охранники могут быть недружелюбными к детям. Высокая терпимость материального наказания среди студентов, проблемы сексуального домогательства и злоупотребления, не обсуждены. Есть неявное понимание насилия в школах, но нет  политики определения насилия и надлежащего взаимодействия учителя-ученика</a:t>
            </a:r>
            <a:endParaRPr lang="nb-NO" dirty="0" smtClean="0"/>
          </a:p>
          <a:p>
            <a:r>
              <a:rPr lang="ru-RU" dirty="0" smtClean="0"/>
              <a:t>Измерение 3: Эффективность. Некоторые учителя практикуют </a:t>
            </a:r>
            <a:r>
              <a:rPr lang="ru-RU" dirty="0" err="1" smtClean="0"/>
              <a:t>ребенкоориентированное</a:t>
            </a:r>
            <a:r>
              <a:rPr lang="ru-RU" dirty="0" smtClean="0"/>
              <a:t> обучение и  некоторый тип обучения на производстве. Процессы обучения не ориентированы на детей. Учителя планируют обучение, но не результаты учебной деятельности. Традиционное обучение преобладает. Студенты с низкими достижениями редко поощряются, и студенты редко поощряются в отдельных взглядах и решении задач.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981713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Измерение 4: </a:t>
            </a:r>
            <a:r>
              <a:rPr lang="ru-RU" dirty="0" err="1" smtClean="0"/>
              <a:t>Гендерный</a:t>
            </a:r>
            <a:r>
              <a:rPr lang="ru-RU" dirty="0" smtClean="0"/>
              <a:t> отклик. У мальчиков и девочек есть доступ к бесплатной школе в Македонии, и у девочек обычно отметки лучше, чем у мальчиков. Учебники и учебные материалы отмечены </a:t>
            </a:r>
            <a:r>
              <a:rPr lang="ru-RU" dirty="0" err="1" smtClean="0"/>
              <a:t>гендерными</a:t>
            </a:r>
            <a:r>
              <a:rPr lang="ru-RU" dirty="0" smtClean="0"/>
              <a:t> стереотипами, нет попыток определить или исправить </a:t>
            </a:r>
            <a:r>
              <a:rPr lang="ru-RU" dirty="0" err="1" smtClean="0"/>
              <a:t>гендерную</a:t>
            </a:r>
            <a:r>
              <a:rPr lang="ru-RU" dirty="0" smtClean="0"/>
              <a:t> нечувствительность и уклон в материалах. Учителя не были обучены для предоставления обучению, с учетом </a:t>
            </a:r>
            <a:r>
              <a:rPr lang="ru-RU" dirty="0" err="1" smtClean="0"/>
              <a:t>гендерного</a:t>
            </a:r>
            <a:r>
              <a:rPr lang="ru-RU" dirty="0" smtClean="0"/>
              <a:t> деликатного характера и подходов, отсутствие образцов для подражания для девочек и мальчиков на разных уровнях обучения.</a:t>
            </a:r>
            <a:endParaRPr lang="nb-NO" dirty="0" smtClean="0"/>
          </a:p>
          <a:p>
            <a:r>
              <a:rPr lang="ru-RU" dirty="0" smtClean="0"/>
              <a:t>Измерение 5: Участие. Школы используют письменные коммуникации ограниченно, таким образом, принятие решений  может быть трудно отследить. Родители иногда участвуют в школьных действиях и, технически, дети могут выразить свое мнение о школах. У школ нет механизмов, которые поощряют родителей и детей выражать свои мнения и участвовать в мероприятиях школ. Студенты не обучены демократическими способами выражать свои мнения, и учителя часто наказывают студентов, которые, как ими воспринимается, выражают отрицательное мнение.</a:t>
            </a:r>
            <a:endParaRPr lang="nb-NO" dirty="0" smtClean="0"/>
          </a:p>
          <a:p>
            <a:r>
              <a:rPr lang="ru-RU" dirty="0" smtClean="0"/>
              <a:t>Измерение 6: </a:t>
            </a:r>
            <a:r>
              <a:rPr lang="ru-RU" dirty="0" err="1" smtClean="0"/>
              <a:t>Мультикультурализм</a:t>
            </a:r>
            <a:r>
              <a:rPr lang="ru-RU" dirty="0" smtClean="0"/>
              <a:t> и уважение к правам детей. Несмотря на существование учебного плана CRC и тренинги для учителей по его использованию, замешательство детей об их правах остается. Инструкция склоняется к этнической группе, предоставляющей его, и у македонских детей есть ограничены возможности узнать о культуре, традиции и истории других этнических групп, проживающих в Македонии.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790574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Разработка </a:t>
            </a:r>
            <a:r>
              <a:rPr lang="ru-RU" dirty="0" err="1" smtClean="0"/>
              <a:t>куррикулума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Разработана новая, девятилетняя структура обязательного образования</a:t>
            </a:r>
            <a:endParaRPr lang="en-US" dirty="0" smtClean="0"/>
          </a:p>
          <a:p>
            <a:pPr algn="just"/>
            <a:r>
              <a:rPr lang="ru-RU" dirty="0" smtClean="0"/>
              <a:t>Пересмотр учебных планов по всем предметам и добавление новых предметов предусмотрены во всех учебных планах, чтобы гарантировать последовательность принципами CFS и измерениям.</a:t>
            </a:r>
            <a:endParaRPr lang="en-US" dirty="0" smtClean="0"/>
          </a:p>
          <a:p>
            <a:pPr algn="just"/>
            <a:r>
              <a:rPr lang="ru-RU" dirty="0" smtClean="0"/>
              <a:t>Участвовала национальная команда CFS , гарантирован индивидуализированный подход в обучении и изучении, принимая во внимание потенциал каждого ребенка, основанный на или его или ее возрасте и интеллектуальных, физических, социальных и эмоциональных компетенциях</a:t>
            </a:r>
            <a:endParaRPr lang="nb-NO" dirty="0" smtClean="0">
              <a:effectLst/>
            </a:endParaRPr>
          </a:p>
          <a:p>
            <a:pPr algn="just"/>
            <a:r>
              <a:rPr lang="ru-RU" dirty="0" smtClean="0"/>
              <a:t>Включены темы, с учетом корректировок </a:t>
            </a:r>
            <a:r>
              <a:rPr lang="ru-RU" dirty="0" err="1" smtClean="0"/>
              <a:t>гендерных</a:t>
            </a:r>
            <a:r>
              <a:rPr lang="ru-RU" dirty="0" smtClean="0"/>
              <a:t> стереотипов и способствуют измерению </a:t>
            </a:r>
            <a:r>
              <a:rPr lang="ru-RU" dirty="0" err="1" smtClean="0"/>
              <a:t>гендерного</a:t>
            </a:r>
            <a:r>
              <a:rPr lang="ru-RU" dirty="0" smtClean="0"/>
              <a:t> отклика. Особенно это относится к истории, - положение женщин в истории страны запланировано как тема для обсуждения и больше пространства для того, чтобы сделать исторически важных женщин более видимыми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227251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dirty="0" smtClean="0"/>
              <a:t>Рабочие группы, ответственные за осуществление действий в школах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Урегулирование основных правил в классе, которые были направлены на обеспечению взаимоуважения между учителями и студентами и мотивацией детей у изучению. Как только учителя и студенты договорились о правилах, правила были представлены в классе и  демонстрировались в течение учебного года.</a:t>
            </a:r>
            <a:endParaRPr lang="nb-NO" dirty="0" smtClean="0"/>
          </a:p>
          <a:p>
            <a:pPr algn="just"/>
            <a:r>
              <a:rPr lang="ru-RU" dirty="0" smtClean="0"/>
              <a:t>Другие действия включали в себя идентификацию учителями изучения стилей детей; исследование учебников с </a:t>
            </a:r>
            <a:r>
              <a:rPr lang="ru-RU" dirty="0" err="1" smtClean="0"/>
              <a:t>гендерным</a:t>
            </a:r>
            <a:r>
              <a:rPr lang="ru-RU" dirty="0" smtClean="0"/>
              <a:t> уклоном; и изучение влияния </a:t>
            </a:r>
            <a:r>
              <a:rPr lang="ru-RU" dirty="0" err="1" smtClean="0"/>
              <a:t>гендера</a:t>
            </a:r>
            <a:r>
              <a:rPr lang="ru-RU" dirty="0" smtClean="0"/>
              <a:t> на уроках физкультуры.</a:t>
            </a:r>
            <a:endParaRPr lang="nb-NO" dirty="0" smtClean="0"/>
          </a:p>
          <a:p>
            <a:pPr algn="just"/>
            <a:r>
              <a:rPr lang="ru-RU" dirty="0" smtClean="0"/>
              <a:t>Изучение учителями и студентами учебников показало несколько женских образцов для подражания, студенты сделали плакаты с фотографиями, иллюстрациями и информацией об известных женщинах - живописцах, писателях, ученых и других.</a:t>
            </a:r>
            <a:endParaRPr lang="nb-NO" dirty="0" smtClean="0"/>
          </a:p>
          <a:p>
            <a:pPr algn="just"/>
            <a:r>
              <a:rPr lang="ru-RU" dirty="0" smtClean="0"/>
              <a:t>Здоровье, безопасность и защита окружающей среды; дети и учителя выбрали средство выражения; рисунок или письмо. Дети нанесли на карту места или объект, который рассматривают как небезопасный в школе. Советы школ учли мнение студентов. Контроль за равенством и насилием во время перемен</a:t>
            </a:r>
            <a:endParaRPr lang="nb-NO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485506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Итоговый Результат: CFS влился в политику и законодательство </a:t>
            </a:r>
            <a:r>
              <a:rPr lang="nb-NO" dirty="0" smtClean="0"/>
              <a:t/>
            </a:r>
            <a:br>
              <a:rPr lang="nb-NO" dirty="0" smtClean="0"/>
            </a:b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b="1" dirty="0" smtClean="0"/>
              <a:t>ВОЗДЕЙСТВИЕ ИНИЦИАТИВЫ CFS на школьном уровне:</a:t>
            </a:r>
            <a:r>
              <a:rPr lang="ru-RU" dirty="0" smtClean="0"/>
              <a:t> результаты данных SSE, CFS, национальная команда экспертов пришла к заключению, что все заинтересованные стороны давали более критический анализ своих школ.</a:t>
            </a:r>
            <a:endParaRPr lang="en-US" dirty="0" smtClean="0"/>
          </a:p>
          <a:p>
            <a:pPr algn="just"/>
            <a:r>
              <a:rPr lang="ru-RU" dirty="0" smtClean="0"/>
              <a:t>На первом году учителя оценили школы положительно с точки зрения благоприятных условий, но студенты оценили школы вполне отрицательно.</a:t>
            </a:r>
          </a:p>
          <a:p>
            <a:r>
              <a:rPr lang="ru-RU" dirty="0" smtClean="0"/>
              <a:t>На втором году обучения разрыв между баллами учителей и студентов сократился, что предполагает, что дети чувствуют себя более уверенными в школьной окружающей среде и учителях, готовы более мыслить . Учителя и студенты работали над действиями, связанными со стандартами в течение учебного года, они поняли категории более ясно, и они узнали из работы с командой, что честные ответы приведут к положительным преимуществам, а не наказанию.</a:t>
            </a:r>
            <a:endParaRPr lang="nb-NO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4988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Три компонента</a:t>
            </a:r>
            <a:r>
              <a:rPr lang="nb-NO" dirty="0" smtClean="0"/>
              <a:t>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ru-RU" sz="3200" dirty="0"/>
              <a:t>Права на образование</a:t>
            </a:r>
            <a:endParaRPr lang="nb-NO" sz="3200" dirty="0" smtClean="0"/>
          </a:p>
          <a:p>
            <a:pPr>
              <a:buFont typeface="Wingdings" charset="2"/>
              <a:buChar char="Ø"/>
            </a:pPr>
            <a:r>
              <a:rPr lang="ru-RU" sz="3200" dirty="0" smtClean="0"/>
              <a:t>Права в пределах образования</a:t>
            </a:r>
          </a:p>
          <a:p>
            <a:pPr>
              <a:buFont typeface="Wingdings" charset="2"/>
              <a:buChar char="Ø"/>
            </a:pPr>
            <a:r>
              <a:rPr lang="ru-RU" sz="3200" dirty="0" smtClean="0"/>
              <a:t>Права через образование</a:t>
            </a:r>
            <a:endParaRPr lang="nb-NO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828322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dirty="0" smtClean="0"/>
              <a:t>Права на образование </a:t>
            </a:r>
            <a:r>
              <a:rPr lang="nb-NO" dirty="0" smtClean="0"/>
              <a:t>– </a:t>
            </a:r>
            <a:r>
              <a:rPr lang="ru-RU" dirty="0"/>
              <a:t>описывает гендерный паритет (измеряет </a:t>
            </a:r>
            <a:r>
              <a:rPr lang="ru-RU" dirty="0" smtClean="0"/>
              <a:t>количество)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/>
              <a:t>Гендерный паритет означает равноправное участие мальчиков и девочек в различных аспектах </a:t>
            </a:r>
            <a:r>
              <a:rPr lang="ru-RU" dirty="0" smtClean="0"/>
              <a:t>образования</a:t>
            </a:r>
          </a:p>
          <a:p>
            <a:pPr algn="just"/>
            <a:r>
              <a:rPr lang="ru-RU" dirty="0"/>
              <a:t>Гендерный паритет традиционно был </a:t>
            </a:r>
            <a:r>
              <a:rPr lang="ru-RU" dirty="0" smtClean="0"/>
              <a:t>достаточно высок </a:t>
            </a:r>
            <a:r>
              <a:rPr lang="ru-RU" dirty="0"/>
              <a:t>в бывшем Советском Союзе, особенно </a:t>
            </a:r>
            <a:r>
              <a:rPr lang="ru-RU" dirty="0" smtClean="0"/>
              <a:t>на то время </a:t>
            </a:r>
            <a:r>
              <a:rPr lang="ru-RU" dirty="0"/>
              <a:t>по сравнению со многими африканскими и азиатскими </a:t>
            </a:r>
            <a:r>
              <a:rPr lang="ru-RU" dirty="0" smtClean="0"/>
              <a:t>странами</a:t>
            </a:r>
          </a:p>
          <a:p>
            <a:pPr algn="just"/>
            <a:r>
              <a:rPr lang="ru-RU" dirty="0" smtClean="0"/>
              <a:t>Означает ли гендерный паритет гендерное равенство? Иногда совсем наоборот</a:t>
            </a:r>
          </a:p>
          <a:p>
            <a:pPr algn="just"/>
            <a:r>
              <a:rPr lang="nb-NO" dirty="0" smtClean="0"/>
              <a:t> </a:t>
            </a:r>
            <a:r>
              <a:rPr lang="ru-RU" dirty="0" smtClean="0"/>
              <a:t>Образовательные </a:t>
            </a:r>
            <a:r>
              <a:rPr lang="ru-RU" dirty="0"/>
              <a:t>(паритет) индикаторы не говорят нам о процессах изменения/воспроизводства в повседневной жизни. Далее, образовательные индикаторы не подчеркивают фактический опыт обучения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1090117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Индикаторы гендерного паритета в образовании включают: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количество </a:t>
            </a:r>
            <a:r>
              <a:rPr lang="ru-RU" dirty="0"/>
              <a:t>мальчиков и девочек </a:t>
            </a:r>
            <a:r>
              <a:rPr lang="ru-RU" dirty="0" smtClean="0"/>
              <a:t>зарегистрированных </a:t>
            </a:r>
            <a:r>
              <a:rPr lang="ru-RU" dirty="0"/>
              <a:t>в образовании на каждом из разных уровней системы образования, </a:t>
            </a:r>
            <a:r>
              <a:rPr lang="ru-RU" dirty="0" smtClean="0"/>
              <a:t>по приему и по степени градация</a:t>
            </a:r>
          </a:p>
          <a:p>
            <a:r>
              <a:rPr lang="ru-RU" dirty="0" smtClean="0"/>
              <a:t>количество </a:t>
            </a:r>
            <a:r>
              <a:rPr lang="ru-RU" dirty="0"/>
              <a:t>мальчиков и девочек, которые </a:t>
            </a:r>
            <a:r>
              <a:rPr lang="ru-RU" dirty="0" smtClean="0"/>
              <a:t>доходят до 5 степени по градации </a:t>
            </a:r>
            <a:r>
              <a:rPr lang="ru-RU" dirty="0"/>
              <a:t>[и таким образом </a:t>
            </a:r>
            <a:r>
              <a:rPr lang="ru-RU" dirty="0" smtClean="0"/>
              <a:t>число выбывших]</a:t>
            </a:r>
            <a:endParaRPr lang="ru-RU" dirty="0"/>
          </a:p>
          <a:p>
            <a:r>
              <a:rPr lang="ru-RU" dirty="0"/>
              <a:t>регулярность присутствия мальчиков и девочек [чистый уровень посещаемости]</a:t>
            </a:r>
          </a:p>
          <a:p>
            <a:r>
              <a:rPr lang="ru-RU" dirty="0"/>
              <a:t>число девочек и </a:t>
            </a:r>
            <a:r>
              <a:rPr lang="ru-RU" dirty="0" smtClean="0"/>
              <a:t>мальчиков</a:t>
            </a:r>
            <a:r>
              <a:rPr lang="ru-RU" dirty="0"/>
              <a:t> </a:t>
            </a:r>
            <a:r>
              <a:rPr lang="ru-RU" dirty="0" smtClean="0"/>
              <a:t>на повторных годах </a:t>
            </a:r>
            <a:r>
              <a:rPr lang="ru-RU" dirty="0"/>
              <a:t>обучения</a:t>
            </a:r>
          </a:p>
          <a:p>
            <a:r>
              <a:rPr lang="ru-RU" dirty="0"/>
              <a:t>средние годы </a:t>
            </a:r>
            <a:r>
              <a:rPr lang="ru-RU" dirty="0" smtClean="0"/>
              <a:t>обучения </a:t>
            </a:r>
            <a:r>
              <a:rPr lang="ru-RU" dirty="0"/>
              <a:t>для мальчиков и девочек</a:t>
            </a:r>
          </a:p>
          <a:p>
            <a:r>
              <a:rPr lang="ru-RU" dirty="0"/>
              <a:t>переходы мальчиков и девочек между уровнями образования </a:t>
            </a:r>
            <a:r>
              <a:rPr lang="ru-RU" dirty="0" smtClean="0"/>
              <a:t>[</a:t>
            </a:r>
            <a:r>
              <a:rPr lang="en-GB" dirty="0" smtClean="0"/>
              <a:t>ECCE</a:t>
            </a:r>
            <a:r>
              <a:rPr lang="ru-RU" dirty="0" smtClean="0"/>
              <a:t>-начальный;  начальный-средний; средний-средне-профессиональный]</a:t>
            </a:r>
            <a:endParaRPr lang="ru-RU" dirty="0"/>
          </a:p>
          <a:p>
            <a:r>
              <a:rPr lang="ru-RU" dirty="0"/>
              <a:t>число </a:t>
            </a:r>
            <a:r>
              <a:rPr lang="ru-RU" dirty="0" smtClean="0"/>
              <a:t>мужчин и женщин, </a:t>
            </a:r>
            <a:r>
              <a:rPr lang="ru-RU" dirty="0"/>
              <a:t>который представляет </a:t>
            </a:r>
            <a:r>
              <a:rPr lang="ru-RU" dirty="0" smtClean="0"/>
              <a:t>гендерным </a:t>
            </a:r>
            <a:r>
              <a:rPr lang="ru-RU" dirty="0"/>
              <a:t>паритетом в обучающей профессии, индикатор, который отражает </a:t>
            </a:r>
            <a:r>
              <a:rPr lang="ru-RU" dirty="0" smtClean="0"/>
              <a:t>прямую </a:t>
            </a:r>
            <a:r>
              <a:rPr lang="ru-RU" dirty="0" err="1" smtClean="0"/>
              <a:t>взаисосвязь</a:t>
            </a:r>
            <a:r>
              <a:rPr lang="ru-RU" dirty="0" smtClean="0"/>
              <a:t> </a:t>
            </a:r>
            <a:r>
              <a:rPr lang="ru-RU" dirty="0"/>
              <a:t>с паритетом в поставке обучения.</a:t>
            </a:r>
          </a:p>
          <a:p>
            <a:r>
              <a:rPr lang="ru-RU" dirty="0" smtClean="0"/>
              <a:t>Уровень </a:t>
            </a:r>
            <a:r>
              <a:rPr lang="ru-RU" dirty="0"/>
              <a:t>грамотности мальчиков и девочек, мужчин и женщин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1619124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Права в пределах </a:t>
            </a:r>
            <a:r>
              <a:rPr lang="ru-RU" dirty="0" smtClean="0"/>
              <a:t>образования</a:t>
            </a:r>
            <a:r>
              <a:rPr lang="nb-NO" dirty="0" smtClean="0"/>
              <a:t>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Гендерное </a:t>
            </a:r>
            <a:r>
              <a:rPr lang="ru-RU" dirty="0"/>
              <a:t>равенство или </a:t>
            </a:r>
            <a:r>
              <a:rPr lang="ru-RU" b="1" dirty="0"/>
              <a:t>права в пределах </a:t>
            </a:r>
            <a:r>
              <a:rPr lang="ru-RU" b="1" dirty="0" smtClean="0"/>
              <a:t>образования, </a:t>
            </a:r>
            <a:r>
              <a:rPr lang="ru-RU" dirty="0" smtClean="0"/>
              <a:t>к которым относятся права мужчин </a:t>
            </a:r>
            <a:r>
              <a:rPr lang="ru-RU" dirty="0"/>
              <a:t>и женщин к </a:t>
            </a:r>
            <a:r>
              <a:rPr lang="ru-RU" dirty="0" err="1"/>
              <a:t>недискриминации</a:t>
            </a:r>
            <a:r>
              <a:rPr lang="ru-RU" dirty="0"/>
              <a:t> в </a:t>
            </a:r>
            <a:r>
              <a:rPr lang="ru-RU" dirty="0" smtClean="0"/>
              <a:t>возможностях получения </a:t>
            </a:r>
            <a:r>
              <a:rPr lang="ru-RU" dirty="0"/>
              <a:t>образования</a:t>
            </a:r>
            <a:endParaRPr lang="en-GB" dirty="0" smtClean="0"/>
          </a:p>
          <a:p>
            <a:pPr marL="0" indent="0">
              <a:buNone/>
            </a:pPr>
            <a:r>
              <a:rPr lang="ru-RU" dirty="0" smtClean="0"/>
              <a:t>Основной фокус</a:t>
            </a:r>
            <a:r>
              <a:rPr lang="en-GB" dirty="0" smtClean="0"/>
              <a:t> : </a:t>
            </a:r>
          </a:p>
          <a:p>
            <a:pPr lvl="1"/>
            <a:r>
              <a:rPr lang="ru-RU" dirty="0" smtClean="0"/>
              <a:t>Содержание образования</a:t>
            </a:r>
            <a:endParaRPr lang="nb-NO" dirty="0"/>
          </a:p>
          <a:p>
            <a:pPr lvl="1"/>
            <a:r>
              <a:rPr lang="ru-RU" dirty="0" smtClean="0"/>
              <a:t>Обучающий метод и процесс</a:t>
            </a:r>
            <a:endParaRPr lang="nb-NO" dirty="0"/>
          </a:p>
          <a:p>
            <a:pPr lvl="1"/>
            <a:r>
              <a:rPr lang="ru-RU" dirty="0" smtClean="0"/>
              <a:t>Выбор предмета</a:t>
            </a:r>
            <a:endParaRPr lang="nb-NO" dirty="0"/>
          </a:p>
          <a:p>
            <a:pPr lvl="1"/>
            <a:r>
              <a:rPr lang="ru-RU" dirty="0" smtClean="0"/>
              <a:t>Шкала оценок</a:t>
            </a:r>
          </a:p>
          <a:p>
            <a:pPr lvl="1"/>
            <a:r>
              <a:rPr lang="ru-RU" dirty="0" smtClean="0"/>
              <a:t>Управление равноправием в отношениях</a:t>
            </a:r>
          </a:p>
          <a:p>
            <a:pPr lvl="1"/>
            <a:r>
              <a:rPr lang="ru-RU" dirty="0" smtClean="0"/>
              <a:t>Результаты обучения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2682691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Права в пределах образования измерение качества/количества</a:t>
            </a:r>
            <a:br>
              <a:rPr lang="ru-RU" dirty="0" smtClean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Учебные </a:t>
            </a:r>
            <a:r>
              <a:rPr lang="ru-RU" dirty="0"/>
              <a:t>заведения должны функционировать </a:t>
            </a:r>
            <a:r>
              <a:rPr lang="ru-RU" dirty="0" smtClean="0"/>
              <a:t>таким образом, чтобы </a:t>
            </a:r>
            <a:r>
              <a:rPr lang="ru-RU" dirty="0"/>
              <a:t>не </a:t>
            </a:r>
            <a:r>
              <a:rPr lang="ru-RU" dirty="0" smtClean="0"/>
              <a:t>налагать и не поддерживать гендерные </a:t>
            </a:r>
            <a:r>
              <a:rPr lang="ru-RU" dirty="0"/>
              <a:t>стереотипы, которые </a:t>
            </a:r>
            <a:r>
              <a:rPr lang="ru-RU" dirty="0" smtClean="0"/>
              <a:t>могут оказывают </a:t>
            </a:r>
            <a:r>
              <a:rPr lang="ru-RU" dirty="0"/>
              <a:t>психологическое влияние и/или продвигают </a:t>
            </a:r>
            <a:r>
              <a:rPr lang="ru-RU" dirty="0" smtClean="0"/>
              <a:t>институциональные барьеры </a:t>
            </a:r>
            <a:r>
              <a:rPr lang="ru-RU" dirty="0"/>
              <a:t>для диапазона возможностей, </a:t>
            </a:r>
            <a:r>
              <a:rPr lang="ru-RU" dirty="0" smtClean="0"/>
              <a:t>которыми </a:t>
            </a:r>
            <a:r>
              <a:rPr lang="ru-RU" dirty="0"/>
              <a:t>мальчики и девочки, мужчины и женщины </a:t>
            </a:r>
            <a:r>
              <a:rPr lang="ru-RU" dirty="0" smtClean="0"/>
              <a:t>воспользоваться в предлагаемом образовании.</a:t>
            </a:r>
          </a:p>
          <a:p>
            <a:pPr algn="just"/>
            <a:r>
              <a:rPr lang="ru-RU" dirty="0"/>
              <a:t>Права в пределах образования касаются равенства </a:t>
            </a:r>
            <a:r>
              <a:rPr lang="ru-RU" dirty="0" smtClean="0"/>
              <a:t>обращения, </a:t>
            </a:r>
            <a:r>
              <a:rPr lang="ru-RU" dirty="0"/>
              <a:t>которое в свою очередь отражено в равенстве </a:t>
            </a:r>
            <a:r>
              <a:rPr lang="ru-RU" dirty="0" smtClean="0"/>
              <a:t>результатов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xmlns="" val="3501461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Существует </a:t>
            </a:r>
            <a:r>
              <a:rPr lang="ru-RU" sz="3600" dirty="0"/>
              <a:t>несколько </a:t>
            </a:r>
            <a:r>
              <a:rPr lang="ru-RU" sz="3600" dirty="0" smtClean="0"/>
              <a:t>измерений гендерных </a:t>
            </a:r>
            <a:r>
              <a:rPr lang="ru-RU" sz="3600" dirty="0"/>
              <a:t>неравенств или гендерных лишений прав в пределах образования:</a:t>
            </a:r>
            <a:r>
              <a:rPr lang="nb-NO" dirty="0" smtClean="0"/>
              <a:t/>
            </a:r>
            <a:br>
              <a:rPr lang="nb-NO" dirty="0" smtClean="0"/>
            </a:b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Проведение исследований: В </a:t>
            </a:r>
            <a:r>
              <a:rPr lang="ru-RU" dirty="0"/>
              <a:t>какой степени девочки и мальчики преобразовывают образовательный доступ в образовательный капитал? Как мальчики и девочки функционируют в пределах системы образования? </a:t>
            </a:r>
            <a:r>
              <a:rPr lang="ru-RU" dirty="0" smtClean="0"/>
              <a:t>Каким образом их </a:t>
            </a:r>
            <a:r>
              <a:rPr lang="ru-RU" dirty="0"/>
              <a:t>работа </a:t>
            </a:r>
            <a:r>
              <a:rPr lang="ru-RU" dirty="0" smtClean="0"/>
              <a:t>может сигнализировать </a:t>
            </a:r>
            <a:r>
              <a:rPr lang="ru-RU" dirty="0"/>
              <a:t>о неравенствах, которые не обращаются или создаются в рамках процессов обучения.</a:t>
            </a:r>
            <a:endParaRPr lang="nb-NO" dirty="0"/>
          </a:p>
          <a:p>
            <a:pPr algn="just"/>
            <a:r>
              <a:rPr lang="ru-RU" dirty="0" smtClean="0"/>
              <a:t>Выбор предмета: </a:t>
            </a:r>
            <a:r>
              <a:rPr lang="ru-RU" dirty="0"/>
              <a:t>предупреждает нас </a:t>
            </a:r>
            <a:r>
              <a:rPr lang="ru-RU" dirty="0" smtClean="0"/>
              <a:t>о потоке мальчиков </a:t>
            </a:r>
            <a:r>
              <a:rPr lang="ru-RU" dirty="0"/>
              <a:t>и </a:t>
            </a:r>
            <a:r>
              <a:rPr lang="ru-RU" dirty="0" smtClean="0"/>
              <a:t>девочек на </a:t>
            </a:r>
            <a:r>
              <a:rPr lang="ru-RU" dirty="0"/>
              <a:t>определенные предметы и есть ли любое равенство в представлении мальчиков и девочек через различные предметы, поскольку они специализируются в пределах систем образования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31039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Интерпретация требует </a:t>
            </a:r>
            <a:r>
              <a:rPr lang="ru-RU" dirty="0" err="1" smtClean="0"/>
              <a:t>контекстуализации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Конфликты </a:t>
            </a:r>
            <a:r>
              <a:rPr lang="ru-RU" dirty="0"/>
              <a:t>в</a:t>
            </a:r>
            <a:r>
              <a:rPr lang="ru-RU" dirty="0" smtClean="0"/>
              <a:t> </a:t>
            </a:r>
            <a:r>
              <a:rPr lang="ru-RU" dirty="0"/>
              <a:t>интерпретации: </a:t>
            </a:r>
            <a:r>
              <a:rPr lang="ru-RU" dirty="0" smtClean="0"/>
              <a:t>предмет специализации предписан выбором </a:t>
            </a:r>
            <a:r>
              <a:rPr lang="ru-RU" dirty="0"/>
              <a:t>или </a:t>
            </a:r>
            <a:r>
              <a:rPr lang="ru-RU" dirty="0" smtClean="0"/>
              <a:t>определен </a:t>
            </a:r>
            <a:r>
              <a:rPr lang="ru-RU" dirty="0"/>
              <a:t>явно или неявно социальными или институциональными структурами? </a:t>
            </a:r>
            <a:endParaRPr lang="en-GB" dirty="0" smtClean="0"/>
          </a:p>
          <a:p>
            <a:pPr algn="just"/>
            <a:r>
              <a:rPr lang="ru-RU" dirty="0" smtClean="0"/>
              <a:t>Контекстная </a:t>
            </a:r>
            <a:r>
              <a:rPr lang="ru-RU" dirty="0"/>
              <a:t>информация может помочь поместить часть интерпретации 'выбора' </a:t>
            </a:r>
            <a:r>
              <a:rPr lang="ru-RU" dirty="0" smtClean="0"/>
              <a:t>в состояние покоя, разъяснив, </a:t>
            </a:r>
            <a:r>
              <a:rPr lang="ru-RU" dirty="0"/>
              <a:t>налагается ли предлагаемый 'выбор' через путь, которым </a:t>
            </a:r>
            <a:r>
              <a:rPr lang="ru-RU" dirty="0" smtClean="0"/>
              <a:t>его предлагают</a:t>
            </a:r>
          </a:p>
          <a:p>
            <a:pPr algn="just"/>
            <a:r>
              <a:rPr lang="ru-RU" dirty="0" smtClean="0"/>
              <a:t>Обусловлен ли выбор гендерными стереотипами?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xmlns="" val="1703834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1101</TotalTime>
  <Words>3025</Words>
  <Application>Microsoft Office PowerPoint</Application>
  <PresentationFormat>Произвольный</PresentationFormat>
  <Paragraphs>166</Paragraphs>
  <Slides>28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Office-tema</vt:lpstr>
      <vt:lpstr>Международное развитие, тренды и опыт в области гендера и образования</vt:lpstr>
      <vt:lpstr>Традиционно, фокус на том как измерить гендерное равенство заключается в измерении гендерного паритета. В этой презентации другие факторы также будут проанализированы как наиболее важные</vt:lpstr>
      <vt:lpstr>Три компонента:</vt:lpstr>
      <vt:lpstr>Права на образование – описывает гендерный паритет (измеряет количество)</vt:lpstr>
      <vt:lpstr>Индикаторы гендерного паритета в образовании включают:</vt:lpstr>
      <vt:lpstr>Права в пределах образования:</vt:lpstr>
      <vt:lpstr> Права в пределах образования измерение качества/количества </vt:lpstr>
      <vt:lpstr>Существует несколько измерений гендерных неравенств или гендерных лишений прав в пределах образования: </vt:lpstr>
      <vt:lpstr>Интерпретация требует контекстуализации</vt:lpstr>
      <vt:lpstr>Другие индикаторы, измеряющие права в пределах образования:</vt:lpstr>
      <vt:lpstr>Измеримые индикаторы:</vt:lpstr>
      <vt:lpstr>Права через образование</vt:lpstr>
      <vt:lpstr>Case study:Гендерная сегрегация в профессионально-техническом образовании</vt:lpstr>
      <vt:lpstr>Case : Норвегия</vt:lpstr>
      <vt:lpstr>Разрыв в заработной плате по полу</vt:lpstr>
      <vt:lpstr>Слайд 16</vt:lpstr>
      <vt:lpstr>Норвегия по сравнению с Германией и Канадой</vt:lpstr>
      <vt:lpstr>Case : Школа, благоприятная для детей </vt:lpstr>
      <vt:lpstr>Слайд 19</vt:lpstr>
      <vt:lpstr>Откуда появилась структуру, и стандарты?</vt:lpstr>
      <vt:lpstr>Чем является благоприятная для ребенка школа на практике? Как это может быть достигнуто и измерено?</vt:lpstr>
      <vt:lpstr>Основа исследований</vt:lpstr>
      <vt:lpstr> Типовой стандарт (результат учебной деятельности) для емкости в благоприятной для ребенка школе  Измерение 1: Отсутствие дискриминации </vt:lpstr>
      <vt:lpstr>Примеры результатов для каждого из шести измерений CFS по итогам анализа данных от посещений школ:</vt:lpstr>
      <vt:lpstr>Слайд 25</vt:lpstr>
      <vt:lpstr>Разработка куррикулума</vt:lpstr>
      <vt:lpstr>Рабочие группы, ответственные за осуществление действий в школах</vt:lpstr>
      <vt:lpstr> Итоговый Результат: CFS влился в политику и законодательство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trends and experiences in the field of Gender and Education</dc:title>
  <dc:creator>Cecilie Gulbraar Orestis</dc:creator>
  <cp:lastModifiedBy>Admin</cp:lastModifiedBy>
  <cp:revision>72</cp:revision>
  <dcterms:created xsi:type="dcterms:W3CDTF">2016-03-30T19:16:33Z</dcterms:created>
  <dcterms:modified xsi:type="dcterms:W3CDTF">2016-04-04T04:32:32Z</dcterms:modified>
</cp:coreProperties>
</file>