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25"/>
  </p:notesMasterIdLst>
  <p:sldIdLst>
    <p:sldId id="441" r:id="rId2"/>
    <p:sldId id="463" r:id="rId3"/>
    <p:sldId id="439" r:id="rId4"/>
    <p:sldId id="442" r:id="rId5"/>
    <p:sldId id="440" r:id="rId6"/>
    <p:sldId id="457" r:id="rId7"/>
    <p:sldId id="444" r:id="rId8"/>
    <p:sldId id="445" r:id="rId9"/>
    <p:sldId id="446" r:id="rId10"/>
    <p:sldId id="447" r:id="rId11"/>
    <p:sldId id="464" r:id="rId12"/>
    <p:sldId id="459" r:id="rId13"/>
    <p:sldId id="467" r:id="rId14"/>
    <p:sldId id="468" r:id="rId15"/>
    <p:sldId id="465" r:id="rId16"/>
    <p:sldId id="448" r:id="rId17"/>
    <p:sldId id="449" r:id="rId18"/>
    <p:sldId id="453" r:id="rId19"/>
    <p:sldId id="455" r:id="rId20"/>
    <p:sldId id="458" r:id="rId21"/>
    <p:sldId id="450" r:id="rId22"/>
    <p:sldId id="454" r:id="rId23"/>
    <p:sldId id="45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38D56A1-CF7B-4F87-9217-EBBDA9082F6F}">
          <p14:sldIdLst>
            <p14:sldId id="441"/>
            <p14:sldId id="463"/>
            <p14:sldId id="439"/>
            <p14:sldId id="442"/>
            <p14:sldId id="440"/>
            <p14:sldId id="457"/>
            <p14:sldId id="444"/>
            <p14:sldId id="445"/>
            <p14:sldId id="446"/>
            <p14:sldId id="447"/>
            <p14:sldId id="464"/>
            <p14:sldId id="459"/>
            <p14:sldId id="467"/>
            <p14:sldId id="468"/>
            <p14:sldId id="465"/>
            <p14:sldId id="448"/>
            <p14:sldId id="449"/>
            <p14:sldId id="453"/>
          </p14:sldIdLst>
        </p14:section>
        <p14:section name="Раздел без заголовка" id="{9E52F98D-3AD1-4025-9247-39742EAA11C4}">
          <p14:sldIdLst>
            <p14:sldId id="455"/>
            <p14:sldId id="458"/>
            <p14:sldId id="450"/>
            <p14:sldId id="454"/>
            <p14:sldId id="452"/>
          </p14:sldIdLst>
        </p14:section>
      </p14:sectionLst>
    </p:ext>
    <p:ext uri="{EFAFB233-063F-42B5-8137-9DF3F51BA10A}">
      <p15:sldGuideLst xmlns:p15="http://schemas.microsoft.com/office/powerpoint/2012/main">
        <p15:guide id="1" orient="horz" pos="2160">
          <p15:clr>
            <a:srgbClr val="A4A3A4"/>
          </p15:clr>
        </p15:guide>
        <p15:guide id="2" pos="251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 initials="O" lastIdx="1" clrIdx="0">
    <p:extLst>
      <p:ext uri="{19B8F6BF-5375-455C-9EA6-DF929625EA0E}">
        <p15:presenceInfo xmlns:p15="http://schemas.microsoft.com/office/powerpoint/2012/main" userId="O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a:srgbClr val="4A206A"/>
    <a:srgbClr val="325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95290" autoAdjust="0"/>
  </p:normalViewPr>
  <p:slideViewPr>
    <p:cSldViewPr>
      <p:cViewPr varScale="1">
        <p:scale>
          <a:sx n="82" d="100"/>
          <a:sy n="82" d="100"/>
        </p:scale>
        <p:origin x="811" y="58"/>
      </p:cViewPr>
      <p:guideLst>
        <p:guide orient="horz" pos="2160"/>
        <p:guide pos="25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5" d="100"/>
          <a:sy n="65" d="100"/>
        </p:scale>
        <p:origin x="3082"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activeX/activeX6.xml><?xml version="1.0" encoding="utf-8"?>
<ax:ocx xmlns:ax="http://schemas.microsoft.com/office/2006/activeX" xmlns:r="http://schemas.openxmlformats.org/officeDocument/2006/relationships" ax:classid="{5512D116-5CC6-11CF-8D67-00AA00BDCE1D}" ax:persistence="persistStream" r:id="rId1"/>
</file>

<file path=ppt/activeX/activeX7.xml><?xml version="1.0" encoding="utf-8"?>
<ax:ocx xmlns:ax="http://schemas.microsoft.com/office/2006/activeX" xmlns:r="http://schemas.openxmlformats.org/officeDocument/2006/relationships" ax:classid="{5512D116-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71439-D47C-447F-9728-907812847838}" type="datetimeFigureOut">
              <a:rPr lang="ru-RU" smtClean="0"/>
              <a:pPr/>
              <a:t>16.03.2016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EE69B-DE56-40DC-AA15-BBD1B45FD7D9}" type="slidenum">
              <a:rPr lang="ru-RU" smtClean="0"/>
              <a:pPr/>
              <a:t>‹#›</a:t>
            </a:fld>
            <a:endParaRPr lang="ru-RU" dirty="0"/>
          </a:p>
        </p:txBody>
      </p:sp>
    </p:spTree>
    <p:extLst>
      <p:ext uri="{BB962C8B-B14F-4D97-AF65-F5344CB8AC3E}">
        <p14:creationId xmlns:p14="http://schemas.microsoft.com/office/powerpoint/2010/main" val="3686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2EE69B-DE56-40DC-AA15-BBD1B45FD7D9}" type="slidenum">
              <a:rPr lang="ru-RU" smtClean="0"/>
              <a:pPr/>
              <a:t>1</a:t>
            </a:fld>
            <a:endParaRPr lang="ru-RU" dirty="0"/>
          </a:p>
        </p:txBody>
      </p:sp>
    </p:spTree>
    <p:extLst>
      <p:ext uri="{BB962C8B-B14F-4D97-AF65-F5344CB8AC3E}">
        <p14:creationId xmlns:p14="http://schemas.microsoft.com/office/powerpoint/2010/main" val="301451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2EE69B-DE56-40DC-AA15-BBD1B45FD7D9}" type="slidenum">
              <a:rPr lang="ru-RU" smtClean="0"/>
              <a:pPr/>
              <a:t>4</a:t>
            </a:fld>
            <a:endParaRPr lang="ru-RU" dirty="0"/>
          </a:p>
        </p:txBody>
      </p:sp>
    </p:spTree>
    <p:extLst>
      <p:ext uri="{BB962C8B-B14F-4D97-AF65-F5344CB8AC3E}">
        <p14:creationId xmlns:p14="http://schemas.microsoft.com/office/powerpoint/2010/main" val="171934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2EE69B-DE56-40DC-AA15-BBD1B45FD7D9}" type="slidenum">
              <a:rPr lang="ru-RU" smtClean="0"/>
              <a:pPr/>
              <a:t>5</a:t>
            </a:fld>
            <a:endParaRPr lang="ru-RU" dirty="0"/>
          </a:p>
        </p:txBody>
      </p:sp>
    </p:spTree>
    <p:extLst>
      <p:ext uri="{BB962C8B-B14F-4D97-AF65-F5344CB8AC3E}">
        <p14:creationId xmlns:p14="http://schemas.microsoft.com/office/powerpoint/2010/main" val="173823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2EE69B-DE56-40DC-AA15-BBD1B45FD7D9}" type="slidenum">
              <a:rPr lang="ru-RU" smtClean="0"/>
              <a:pPr/>
              <a:t>6</a:t>
            </a:fld>
            <a:endParaRPr lang="ru-RU" dirty="0"/>
          </a:p>
        </p:txBody>
      </p:sp>
    </p:spTree>
    <p:extLst>
      <p:ext uri="{BB962C8B-B14F-4D97-AF65-F5344CB8AC3E}">
        <p14:creationId xmlns:p14="http://schemas.microsoft.com/office/powerpoint/2010/main" val="329433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2EE69B-DE56-40DC-AA15-BBD1B45FD7D9}" type="slidenum">
              <a:rPr lang="ru-RU" smtClean="0"/>
              <a:pPr/>
              <a:t>9</a:t>
            </a:fld>
            <a:endParaRPr lang="ru-RU" dirty="0"/>
          </a:p>
        </p:txBody>
      </p:sp>
    </p:spTree>
    <p:extLst>
      <p:ext uri="{BB962C8B-B14F-4D97-AF65-F5344CB8AC3E}">
        <p14:creationId xmlns:p14="http://schemas.microsoft.com/office/powerpoint/2010/main" val="129848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2EE69B-DE56-40DC-AA15-BBD1B45FD7D9}" type="slidenum">
              <a:rPr lang="ru-RU" smtClean="0"/>
              <a:pPr/>
              <a:t>23</a:t>
            </a:fld>
            <a:endParaRPr lang="ru-RU" dirty="0"/>
          </a:p>
        </p:txBody>
      </p:sp>
    </p:spTree>
    <p:extLst>
      <p:ext uri="{BB962C8B-B14F-4D97-AF65-F5344CB8AC3E}">
        <p14:creationId xmlns:p14="http://schemas.microsoft.com/office/powerpoint/2010/main" val="327618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3.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r>
              <a:rPr lang="ru-RU" smtClean="0"/>
              <a:t>О.Н.Римская. </a:t>
            </a:r>
            <a:endParaRPr lang="ru-RU"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413334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r>
              <a:rPr lang="ru-RU" smtClean="0"/>
              <a:t>О.Н.Римская. </a:t>
            </a:r>
            <a:endParaRPr lang="ru-RU"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26050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r>
              <a:rPr lang="ru-RU" smtClean="0"/>
              <a:t>О.Н.Римская. </a:t>
            </a:r>
            <a:endParaRPr lang="ru-RU"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9B06A9B-9058-479F-8987-12533EA81BD4}" type="slidenum">
              <a:rPr lang="ru-RU" smtClean="0"/>
              <a:pPr/>
              <a:t>‹#›</a:t>
            </a:fld>
            <a:endParaRPr lang="ru-RU"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814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r>
              <a:rPr lang="ru-RU" smtClean="0"/>
              <a:t>О.Н.Римская. </a:t>
            </a:r>
            <a:endParaRPr lang="ru-RU"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370883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r>
              <a:rPr lang="ru-RU" smtClean="0"/>
              <a:t>О.Н.Римская. </a:t>
            </a:r>
            <a:endParaRPr lang="ru-RU"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9B06A9B-9058-479F-8987-12533EA81BD4}" type="slidenum">
              <a:rPr lang="ru-RU" smtClean="0"/>
              <a:pPr/>
              <a:t>‹#›</a:t>
            </a:fld>
            <a:endParaRPr lang="ru-RU"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2678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r>
              <a:rPr lang="ru-RU" smtClean="0"/>
              <a:t>О.Н.Римская. </a:t>
            </a:r>
            <a:endParaRPr lang="ru-RU"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362533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r>
              <a:rPr lang="ru-RU" smtClean="0"/>
              <a:t>О.Н.Римская. </a:t>
            </a:r>
            <a:endParaRPr lang="ru-RU"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41679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r>
              <a:rPr lang="ru-RU" smtClean="0"/>
              <a:t>О.Н.Римская. </a:t>
            </a:r>
            <a:endParaRPr lang="ru-RU"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89678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3821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pic>
        <p:nvPicPr>
          <p:cNvPr id="8" name="Picture 2" descr="C:\Users\Kirillov_DA\Кириллов\Диск D\Бренд\Подложка.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221" t="84739" r="1208" b="2533"/>
          <a:stretch/>
        </p:blipFill>
        <p:spPr bwMode="auto">
          <a:xfrm>
            <a:off x="1475656" y="-77624"/>
            <a:ext cx="7704856" cy="694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Kirillov_DA\Кириллов\Диск D\Бренд\Подложка.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04" t="1527" r="30099" b="92312"/>
          <a:stretch/>
        </p:blipFill>
        <p:spPr bwMode="auto">
          <a:xfrm flipV="1">
            <a:off x="-86752" y="6537853"/>
            <a:ext cx="9339272" cy="469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C:\Users\Kirillov_DA\Кириллов\Диск D\Бренд\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41" y="10048"/>
            <a:ext cx="1451711" cy="548679"/>
          </a:xfrm>
          <a:prstGeom prst="rect">
            <a:avLst/>
          </a:prstGeom>
          <a:noFill/>
          <a:extLst>
            <a:ext uri="{909E8E84-426E-40DD-AFC4-6F175D3DCCD1}">
              <a14:hiddenFill xmlns:a14="http://schemas.microsoft.com/office/drawing/2010/main">
                <a:solidFill>
                  <a:srgbClr val="FFFFFF"/>
                </a:solidFill>
              </a14:hiddenFill>
            </a:ext>
          </a:extLst>
        </p:spPr>
      </p:pic>
      <p:sp>
        <p:nvSpPr>
          <p:cNvPr id="2" name="Пятиугольник 1"/>
          <p:cNvSpPr/>
          <p:nvPr userDrawn="1"/>
        </p:nvSpPr>
        <p:spPr>
          <a:xfrm rot="10800000">
            <a:off x="8465674" y="6595632"/>
            <a:ext cx="720081" cy="307344"/>
          </a:xfrm>
          <a:prstGeom prst="homePlat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Номер слайда 5"/>
          <p:cNvSpPr>
            <a:spLocks noGrp="1"/>
          </p:cNvSpPr>
          <p:nvPr>
            <p:ph type="sldNum" sz="quarter" idx="12"/>
          </p:nvPr>
        </p:nvSpPr>
        <p:spPr>
          <a:xfrm>
            <a:off x="8738120" y="6525254"/>
            <a:ext cx="370384"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14367979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Текстов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82" name="think-cell Slide" r:id="rId9" imgW="360" imgH="360" progId="">
                  <p:embed/>
                </p:oleObj>
              </mc:Choice>
              <mc:Fallback>
                <p:oleObj name="think-cell Slide" r:id="rId9" imgW="360" imgH="360" progId="">
                  <p:embed/>
                  <p:pic>
                    <p:nvPicPr>
                      <p:cNvPr id="0" name="Picture 1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hasCustomPrompt="1"/>
            <p:custDataLst>
              <p:tags r:id="rId3"/>
            </p:custDataLst>
          </p:nvPr>
        </p:nvSpPr>
        <p:spPr/>
        <p:txBody>
          <a:bodyPr/>
          <a:lstStyle>
            <a:lvl1pPr>
              <a:defRPr/>
            </a:lvl1pPr>
          </a:lstStyle>
          <a:p>
            <a:r>
              <a:rPr lang="ru-RU" dirty="0" smtClean="0"/>
              <a:t>Вывод слайда</a:t>
            </a:r>
            <a:endParaRPr lang="ru-RU" dirty="0"/>
          </a:p>
        </p:txBody>
      </p:sp>
      <p:sp>
        <p:nvSpPr>
          <p:cNvPr id="3" name="Номер слайда 2"/>
          <p:cNvSpPr>
            <a:spLocks noGrp="1"/>
          </p:cNvSpPr>
          <p:nvPr>
            <p:ph type="sldNum" sz="quarter" idx="10"/>
            <p:custDataLst>
              <p:tags r:id="rId4"/>
            </p:custDataLst>
          </p:nvPr>
        </p:nvSpPr>
        <p:spPr/>
        <p:txBody>
          <a:bodyPr/>
          <a:lstStyle>
            <a:lvl1pPr>
              <a:defRPr sz="923"/>
            </a:lvl1pPr>
          </a:lstStyle>
          <a:p>
            <a:fld id="{1B7F3F9D-235A-40C4-B761-E46D92AE2492}" type="slidenum">
              <a:rPr lang="ru-RU" smtClean="0">
                <a:solidFill>
                  <a:srgbClr val="FFFFFF"/>
                </a:solidFill>
              </a:rPr>
              <a:pPr/>
              <a:t>‹#›</a:t>
            </a:fld>
            <a:endParaRPr lang="ru-RU" dirty="0">
              <a:solidFill>
                <a:srgbClr val="FFFFFF"/>
              </a:solidFill>
            </a:endParaRPr>
          </a:p>
        </p:txBody>
      </p:sp>
      <p:sp>
        <p:nvSpPr>
          <p:cNvPr id="11" name="Текст 10"/>
          <p:cNvSpPr>
            <a:spLocks noGrp="1"/>
          </p:cNvSpPr>
          <p:nvPr>
            <p:ph type="body" sz="quarter" idx="12"/>
            <p:custDataLst>
              <p:tags r:id="rId5"/>
            </p:custDataLst>
          </p:nvPr>
        </p:nvSpPr>
        <p:spPr>
          <a:xfrm>
            <a:off x="250825" y="1260000"/>
            <a:ext cx="8640000" cy="5040312"/>
          </a:xfrm>
        </p:spPr>
        <p:txBody>
          <a:bodyPr/>
          <a:lstStyle>
            <a:lvl1pPr>
              <a:spcBef>
                <a:spcPts val="554"/>
              </a:spcBef>
              <a:defRPr sz="1292"/>
            </a:lvl1pPr>
            <a:lvl2pPr>
              <a:spcBef>
                <a:spcPts val="554"/>
              </a:spcBef>
              <a:defRPr sz="1292"/>
            </a:lvl2pPr>
            <a:lvl3pPr>
              <a:defRPr sz="1292"/>
            </a:lvl3pPr>
            <a:lvl4pPr>
              <a:defRPr sz="1292"/>
            </a:lvl4pPr>
            <a:lvl5pPr>
              <a:defRPr sz="1292"/>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3" name="Текст 12"/>
          <p:cNvSpPr>
            <a:spLocks noGrp="1"/>
          </p:cNvSpPr>
          <p:nvPr>
            <p:ph type="body" sz="quarter" idx="13" hasCustomPrompt="1"/>
            <p:custDataLst>
              <p:tags r:id="rId6"/>
            </p:custDataLst>
          </p:nvPr>
        </p:nvSpPr>
        <p:spPr>
          <a:xfrm>
            <a:off x="250825" y="6489340"/>
            <a:ext cx="8640000" cy="288000"/>
          </a:xfrm>
        </p:spPr>
        <p:txBody>
          <a:bodyPr lIns="0" tIns="0" rIns="0" bIns="0" anchor="b" anchorCtr="0"/>
          <a:lstStyle>
            <a:lvl1pPr>
              <a:spcBef>
                <a:spcPts val="277"/>
              </a:spcBef>
              <a:defRPr sz="738" baseline="0"/>
            </a:lvl1pPr>
          </a:lstStyle>
          <a:p>
            <a:pPr lvl="0"/>
            <a:r>
              <a:rPr lang="ru-RU" dirty="0" smtClean="0"/>
              <a:t>Примечания: 1 –</a:t>
            </a:r>
            <a:br>
              <a:rPr lang="ru-RU" dirty="0" smtClean="0"/>
            </a:br>
            <a:r>
              <a:rPr lang="ru-RU" dirty="0" smtClean="0"/>
              <a:t>Источники:</a:t>
            </a:r>
            <a:endParaRPr lang="ru-RU" dirty="0"/>
          </a:p>
        </p:txBody>
      </p:sp>
      <p:sp>
        <p:nvSpPr>
          <p:cNvPr id="12" name="Текст 6"/>
          <p:cNvSpPr>
            <a:spLocks noGrp="1"/>
          </p:cNvSpPr>
          <p:nvPr>
            <p:ph type="body" sz="quarter" idx="11" hasCustomPrompt="1"/>
            <p:custDataLst>
              <p:tags r:id="rId7"/>
            </p:custDataLst>
          </p:nvPr>
        </p:nvSpPr>
        <p:spPr>
          <a:xfrm>
            <a:off x="1764312" y="188764"/>
            <a:ext cx="5616000" cy="215900"/>
          </a:xfrm>
        </p:spPr>
        <p:txBody>
          <a:bodyPr lIns="0" tIns="0" rIns="0" bIns="17998" anchor="b" anchorCtr="0"/>
          <a:lstStyle>
            <a:lvl1pPr algn="ctr">
              <a:spcBef>
                <a:spcPts val="0"/>
              </a:spcBef>
              <a:defRPr b="1">
                <a:solidFill>
                  <a:srgbClr val="0070C0"/>
                </a:solidFill>
              </a:defRPr>
            </a:lvl1pPr>
          </a:lstStyle>
          <a:p>
            <a:pPr lvl="0"/>
            <a:r>
              <a:rPr lang="ru-RU" dirty="0" smtClean="0"/>
              <a:t>Название раздела</a:t>
            </a:r>
            <a:endParaRPr lang="ru-RU" dirty="0"/>
          </a:p>
        </p:txBody>
      </p:sp>
    </p:spTree>
    <p:extLst>
      <p:ext uri="{BB962C8B-B14F-4D97-AF65-F5344CB8AC3E}">
        <p14:creationId xmlns:p14="http://schemas.microsoft.com/office/powerpoint/2010/main" val="213849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r>
              <a:rPr lang="ru-RU" smtClean="0"/>
              <a:t>О.Н.Римская. </a:t>
            </a:r>
            <a:endParaRPr lang="ru-RU"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264698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r>
              <a:rPr lang="ru-RU" smtClean="0"/>
              <a:t>О.Н.Римская. </a:t>
            </a:r>
            <a:endParaRPr lang="ru-RU"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84452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r>
              <a:rPr lang="ru-RU" smtClean="0"/>
              <a:t>О.Н.Римская. </a:t>
            </a:r>
            <a:endParaRPr lang="ru-RU" dirty="0"/>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393351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dirty="0"/>
          </a:p>
        </p:txBody>
      </p:sp>
      <p:sp>
        <p:nvSpPr>
          <p:cNvPr id="8" name="Footer Placeholder 7"/>
          <p:cNvSpPr>
            <a:spLocks noGrp="1"/>
          </p:cNvSpPr>
          <p:nvPr>
            <p:ph type="ftr" sz="quarter" idx="11"/>
          </p:nvPr>
        </p:nvSpPr>
        <p:spPr/>
        <p:txBody>
          <a:bodyPr/>
          <a:lstStyle/>
          <a:p>
            <a:r>
              <a:rPr lang="ru-RU" smtClean="0"/>
              <a:t>О.Н.Римская. </a:t>
            </a:r>
            <a:endParaRPr lang="ru-RU"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229226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dirty="0"/>
          </a:p>
        </p:txBody>
      </p:sp>
      <p:sp>
        <p:nvSpPr>
          <p:cNvPr id="4" name="Footer Placeholder 3"/>
          <p:cNvSpPr>
            <a:spLocks noGrp="1"/>
          </p:cNvSpPr>
          <p:nvPr>
            <p:ph type="ftr" sz="quarter" idx="11"/>
          </p:nvPr>
        </p:nvSpPr>
        <p:spPr/>
        <p:txBody>
          <a:bodyPr/>
          <a:lstStyle/>
          <a:p>
            <a:r>
              <a:rPr lang="ru-RU" smtClean="0"/>
              <a:t>О.Н.Римская. </a:t>
            </a:r>
            <a:endParaRPr lang="ru-RU"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262895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dirty="0"/>
          </a:p>
        </p:txBody>
      </p:sp>
      <p:sp>
        <p:nvSpPr>
          <p:cNvPr id="3" name="Footer Placeholder 2"/>
          <p:cNvSpPr>
            <a:spLocks noGrp="1"/>
          </p:cNvSpPr>
          <p:nvPr>
            <p:ph type="ftr" sz="quarter" idx="11"/>
          </p:nvPr>
        </p:nvSpPr>
        <p:spPr/>
        <p:txBody>
          <a:bodyPr/>
          <a:lstStyle/>
          <a:p>
            <a:r>
              <a:rPr lang="ru-RU" smtClean="0"/>
              <a:t>О.Н.Римская. </a:t>
            </a:r>
            <a:endParaRPr lang="ru-RU"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219978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r>
              <a:rPr lang="ru-RU" smtClean="0"/>
              <a:t>О.Н.Римская. </a:t>
            </a:r>
            <a:endParaRPr lang="ru-RU"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343922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r>
              <a:rPr lang="ru-RU" smtClean="0"/>
              <a:t>О.Н.Римская. </a:t>
            </a:r>
            <a:endParaRPr lang="ru-RU"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345520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ru-RU"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ru-RU" smtClean="0"/>
              <a:t>О.Н.Римская. </a:t>
            </a:r>
            <a:endParaRPr lang="ru-RU"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9B06A9B-9058-479F-8987-12533EA81BD4}" type="slidenum">
              <a:rPr lang="ru-RU" smtClean="0"/>
              <a:pPr/>
              <a:t>‹#›</a:t>
            </a:fld>
            <a:endParaRPr lang="ru-RU" dirty="0"/>
          </a:p>
        </p:txBody>
      </p:sp>
    </p:spTree>
    <p:extLst>
      <p:ext uri="{BB962C8B-B14F-4D97-AF65-F5344CB8AC3E}">
        <p14:creationId xmlns:p14="http://schemas.microsoft.com/office/powerpoint/2010/main" val="216346580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20" r:id="rId17"/>
    <p:sldLayoutId id="2147483660" r:id="rId18"/>
    <p:sldLayoutId id="2147483663" r:id="rId19"/>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elibrary.ru/project_author_tools.asp" TargetMode="External"/><Relationship Id="rId2" Type="http://schemas.openxmlformats.org/officeDocument/2006/relationships/hyperlink" Target="http://elibrary.ru/project_risc.asp"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library.ru/projects/science_index/author_tutorial.asp" TargetMode="External"/><Relationship Id="rId2" Type="http://schemas.openxmlformats.org/officeDocument/2006/relationships/hyperlink" Target="http://phdru.com/aspirants/publications/wo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13" Type="http://schemas.openxmlformats.org/officeDocument/2006/relationships/hyperlink" Target="http://elibrary.ru/title_items.asp?id=53910" TargetMode="External"/><Relationship Id="rId18" Type="http://schemas.openxmlformats.org/officeDocument/2006/relationships/hyperlink" Target="http://elibrary.ru/title_items.asp?id=33659" TargetMode="External"/><Relationship Id="rId26" Type="http://schemas.openxmlformats.org/officeDocument/2006/relationships/hyperlink" Target="http://elibrary.ru/cit_title_items.asp?id=51489" TargetMode="External"/><Relationship Id="rId39" Type="http://schemas.openxmlformats.org/officeDocument/2006/relationships/hyperlink" Target="http://elibrary.ru/publisher_titles.asp?publishid=15541" TargetMode="External"/><Relationship Id="rId3" Type="http://schemas.openxmlformats.org/officeDocument/2006/relationships/control" Target="../activeX/activeX2.xml"/><Relationship Id="rId21" Type="http://schemas.openxmlformats.org/officeDocument/2006/relationships/hyperlink" Target="http://elibrary.ru/title_about.asp?id=51489" TargetMode="External"/><Relationship Id="rId34" Type="http://schemas.openxmlformats.org/officeDocument/2006/relationships/hyperlink" Target="http://elibrary.ru/contents.asp?titleid=10529" TargetMode="External"/><Relationship Id="rId42" Type="http://schemas.openxmlformats.org/officeDocument/2006/relationships/hyperlink" Target="http://elibrary.ru/title_profile.asp?id=53376" TargetMode="External"/><Relationship Id="rId47" Type="http://schemas.openxmlformats.org/officeDocument/2006/relationships/hyperlink" Target="http://elibrary.ru/title_profile.asp?id=53375" TargetMode="External"/><Relationship Id="rId50" Type="http://schemas.openxmlformats.org/officeDocument/2006/relationships/image" Target="../media/image8.wmf"/><Relationship Id="rId7" Type="http://schemas.openxmlformats.org/officeDocument/2006/relationships/control" Target="../activeX/activeX6.xml"/><Relationship Id="rId12" Type="http://schemas.openxmlformats.org/officeDocument/2006/relationships/hyperlink" Target="http://elibrary.ru/contents.asp?titleid=53910" TargetMode="External"/><Relationship Id="rId17" Type="http://schemas.openxmlformats.org/officeDocument/2006/relationships/hyperlink" Target="http://elibrary.ru/contents.asp?titleid=33659" TargetMode="External"/><Relationship Id="rId25" Type="http://schemas.openxmlformats.org/officeDocument/2006/relationships/hyperlink" Target="http://elibrary.ru/title_profile.asp?id=51489" TargetMode="External"/><Relationship Id="rId33" Type="http://schemas.openxmlformats.org/officeDocument/2006/relationships/hyperlink" Target="http://elibrary.ru/publisher_titles.asp?publishid=1728" TargetMode="External"/><Relationship Id="rId38" Type="http://schemas.openxmlformats.org/officeDocument/2006/relationships/hyperlink" Target="http://elibrary.ru/title_about.asp?id=53376" TargetMode="External"/><Relationship Id="rId46" Type="http://schemas.openxmlformats.org/officeDocument/2006/relationships/hyperlink" Target="http://elibrary.ru/title_items.asp?id=53375" TargetMode="External"/><Relationship Id="rId2" Type="http://schemas.openxmlformats.org/officeDocument/2006/relationships/control" Target="../activeX/activeX1.xml"/><Relationship Id="rId16" Type="http://schemas.openxmlformats.org/officeDocument/2006/relationships/hyperlink" Target="http://elibrary.ru/publisher_titles.asp?publishid=9347" TargetMode="External"/><Relationship Id="rId20" Type="http://schemas.openxmlformats.org/officeDocument/2006/relationships/hyperlink" Target="http://elibrary.ru/cit_title_items.asp?id=33659" TargetMode="External"/><Relationship Id="rId29" Type="http://schemas.openxmlformats.org/officeDocument/2006/relationships/hyperlink" Target="http://elibrary.ru/contents.asp?titleid=53416" TargetMode="External"/><Relationship Id="rId41" Type="http://schemas.openxmlformats.org/officeDocument/2006/relationships/hyperlink" Target="http://elibrary.ru/title_items.asp?id=53376" TargetMode="External"/><Relationship Id="rId1" Type="http://schemas.openxmlformats.org/officeDocument/2006/relationships/vmlDrawing" Target="../drawings/vmlDrawing2.vml"/><Relationship Id="rId6" Type="http://schemas.openxmlformats.org/officeDocument/2006/relationships/control" Target="../activeX/activeX5.xml"/><Relationship Id="rId11" Type="http://schemas.openxmlformats.org/officeDocument/2006/relationships/hyperlink" Target="http://elibrary.ru/publisher_titles.asp?publishid=20146" TargetMode="External"/><Relationship Id="rId24" Type="http://schemas.openxmlformats.org/officeDocument/2006/relationships/hyperlink" Target="http://elibrary.ru/title_items.asp?id=51489" TargetMode="External"/><Relationship Id="rId32" Type="http://schemas.openxmlformats.org/officeDocument/2006/relationships/hyperlink" Target="http://elibrary.ru/title_about.asp?id=10529" TargetMode="External"/><Relationship Id="rId37" Type="http://schemas.openxmlformats.org/officeDocument/2006/relationships/hyperlink" Target="http://elibrary.ru/cit_title_items.asp?id=10529" TargetMode="External"/><Relationship Id="rId40" Type="http://schemas.openxmlformats.org/officeDocument/2006/relationships/hyperlink" Target="http://elibrary.ru/contents.asp?titleid=53376" TargetMode="External"/><Relationship Id="rId45" Type="http://schemas.openxmlformats.org/officeDocument/2006/relationships/hyperlink" Target="http://elibrary.ru/contents.asp?titleid=53375" TargetMode="External"/><Relationship Id="rId5" Type="http://schemas.openxmlformats.org/officeDocument/2006/relationships/control" Target="../activeX/activeX4.xml"/><Relationship Id="rId15" Type="http://schemas.openxmlformats.org/officeDocument/2006/relationships/hyperlink" Target="http://elibrary.ru/title_about.asp?id=33659" TargetMode="External"/><Relationship Id="rId23" Type="http://schemas.openxmlformats.org/officeDocument/2006/relationships/hyperlink" Target="http://elibrary.ru/contents.asp?titleid=51489" TargetMode="External"/><Relationship Id="rId28" Type="http://schemas.openxmlformats.org/officeDocument/2006/relationships/hyperlink" Target="http://elibrary.ru/publisher_titles.asp?publishid=15556" TargetMode="External"/><Relationship Id="rId36" Type="http://schemas.openxmlformats.org/officeDocument/2006/relationships/hyperlink" Target="http://elibrary.ru/title_profile.asp?id=10529" TargetMode="External"/><Relationship Id="rId49" Type="http://schemas.openxmlformats.org/officeDocument/2006/relationships/image" Target="../media/image10.gif"/><Relationship Id="rId10" Type="http://schemas.openxmlformats.org/officeDocument/2006/relationships/hyperlink" Target="http://elibrary.ru/title_about.asp?id=53910" TargetMode="External"/><Relationship Id="rId19" Type="http://schemas.openxmlformats.org/officeDocument/2006/relationships/hyperlink" Target="http://elibrary.ru/title_profile.asp?id=33659" TargetMode="External"/><Relationship Id="rId31" Type="http://schemas.openxmlformats.org/officeDocument/2006/relationships/hyperlink" Target="http://elibrary.ru/title_profile.asp?id=53416" TargetMode="External"/><Relationship Id="rId44" Type="http://schemas.openxmlformats.org/officeDocument/2006/relationships/hyperlink" Target="http://elibrary.ru/title_about.asp?id=53375" TargetMode="External"/><Relationship Id="rId4" Type="http://schemas.openxmlformats.org/officeDocument/2006/relationships/control" Target="../activeX/activeX3.xml"/><Relationship Id="rId9" Type="http://schemas.openxmlformats.org/officeDocument/2006/relationships/slideLayout" Target="../slideLayouts/slideLayout2.xml"/><Relationship Id="rId14" Type="http://schemas.openxmlformats.org/officeDocument/2006/relationships/hyperlink" Target="http://elibrary.ru/title_profile.asp?id=53910" TargetMode="External"/><Relationship Id="rId22" Type="http://schemas.openxmlformats.org/officeDocument/2006/relationships/hyperlink" Target="http://elibrary.ru/publisher_titles.asp?publishid=15242" TargetMode="External"/><Relationship Id="rId27" Type="http://schemas.openxmlformats.org/officeDocument/2006/relationships/hyperlink" Target="http://elibrary.ru/title_about.asp?id=53416" TargetMode="External"/><Relationship Id="rId30" Type="http://schemas.openxmlformats.org/officeDocument/2006/relationships/hyperlink" Target="http://elibrary.ru/title_items.asp?id=53416" TargetMode="External"/><Relationship Id="rId35" Type="http://schemas.openxmlformats.org/officeDocument/2006/relationships/hyperlink" Target="http://elibrary.ru/title_items.asp?id=10529" TargetMode="External"/><Relationship Id="rId43" Type="http://schemas.openxmlformats.org/officeDocument/2006/relationships/hyperlink" Target="http://elibrary.ru/cit_title_items.asp?id=53376" TargetMode="External"/><Relationship Id="rId48" Type="http://schemas.openxmlformats.org/officeDocument/2006/relationships/hyperlink" Target="http://elibrary.ru/cit_title_items.asp?id=53375" TargetMode="External"/><Relationship Id="rId8" Type="http://schemas.openxmlformats.org/officeDocument/2006/relationships/control" Target="../activeX/activeX7.xml"/><Relationship Id="rId51"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library.ru/publ_terms.a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elibrary.ru/project_risc.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u.wikipedia.org/wiki/Elsevier" TargetMode="External"/><Relationship Id="rId2" Type="http://schemas.openxmlformats.org/officeDocument/2006/relationships/hyperlink" Target="http://www.scopus.com/"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3" Type="http://schemas.openxmlformats.org/officeDocument/2006/relationships/hyperlink" Target="http://www.library.ssti.ru/document/web_of_science.pdf" TargetMode="External"/><Relationship Id="rId2" Type="http://schemas.openxmlformats.org/officeDocument/2006/relationships/hyperlink" Target="https://ru.wikipedia.org/wiki/Thomson_Reuters"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hyperlink" Target="http://www.nakkr.k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hdru.com/mydocs/idb17022016.pdf" TargetMode="External"/><Relationship Id="rId7" Type="http://schemas.openxmlformats.org/officeDocument/2006/relationships/hyperlink" Target="http://www.dissertation-info.ru/index.php/2015-07-02-18-32-34/251--agris.html%20&#1089;&#1086;&#1089;&#1090;&#1086;&#1103;&#1085;&#1080;&#1077;%20&#1085;&#1072;%2015.07.2015" TargetMode="External"/><Relationship Id="rId2" Type="http://schemas.openxmlformats.org/officeDocument/2006/relationships/hyperlink" Target="http://nakkr.kg/" TargetMode="External"/><Relationship Id="rId1" Type="http://schemas.openxmlformats.org/officeDocument/2006/relationships/slideLayout" Target="../slideLayouts/slideLayout1.xml"/><Relationship Id="rId6" Type="http://schemas.openxmlformats.org/officeDocument/2006/relationships/hyperlink" Target="http://www.dissertation-info.ru/index.php/component/content/article/56-2015-05-23-13-24-35/247-2015-05-27-13-37-48.html" TargetMode="External"/><Relationship Id="rId5" Type="http://schemas.openxmlformats.org/officeDocument/2006/relationships/hyperlink" Target="http://dissertation-info.ru/index.php/component/content/article/56-2015-05-23-13-24-35/249-2015-05-27-15-14-42.html" TargetMode="External"/><Relationship Id="rId4" Type="http://schemas.openxmlformats.org/officeDocument/2006/relationships/hyperlink" Target="http://ores.su/ru/journals/scop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olgarim@mail.ru"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nakkr.kg/mai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akkr.kg/mai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okinfo.com/products_tools/multidisciplinary/webofscie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copus.com/home.ur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lsevier.com/" TargetMode="External"/><Relationship Id="rId2" Type="http://schemas.openxmlformats.org/officeDocument/2006/relationships/hyperlink" Target="http://thomsonreuters.com/" TargetMode="External"/><Relationship Id="rId1" Type="http://schemas.openxmlformats.org/officeDocument/2006/relationships/slideLayout" Target="../slideLayouts/slideLayout7.xml"/><Relationship Id="rId5" Type="http://schemas.openxmlformats.org/officeDocument/2006/relationships/hyperlink" Target="http://www.scopusfeedback.com/" TargetMode="External"/><Relationship Id="rId4" Type="http://schemas.openxmlformats.org/officeDocument/2006/relationships/hyperlink" Target="http://elibrary.r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library.r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1680" y="1052736"/>
            <a:ext cx="6606480" cy="6093976"/>
          </a:xfrm>
          <a:prstGeom prst="rect">
            <a:avLst/>
          </a:prstGeom>
        </p:spPr>
        <p:txBody>
          <a:bodyPr wrap="square">
            <a:spAutoFit/>
          </a:bodyPr>
          <a:lstStyle/>
          <a:p>
            <a:pPr algn="ctr"/>
            <a:endParaRPr lang="ru-RU" sz="2400" b="1" dirty="0" smtClean="0">
              <a:solidFill>
                <a:srgbClr val="FF0000"/>
              </a:solidFill>
            </a:endParaRPr>
          </a:p>
          <a:p>
            <a:pPr algn="ctr"/>
            <a:endParaRPr lang="ru-RU" sz="2400" b="1" dirty="0">
              <a:solidFill>
                <a:srgbClr val="FF0000"/>
              </a:solidFill>
            </a:endParaRPr>
          </a:p>
          <a:p>
            <a:pPr algn="ctr">
              <a:lnSpc>
                <a:spcPct val="150000"/>
              </a:lnSpc>
            </a:pPr>
            <a:r>
              <a:rPr lang="ru-RU" sz="2400" b="1" dirty="0" smtClean="0">
                <a:solidFill>
                  <a:srgbClr val="FF0000"/>
                </a:solidFill>
              </a:rPr>
              <a:t>О </a:t>
            </a:r>
            <a:r>
              <a:rPr lang="ru-RU" sz="2400" b="1" dirty="0">
                <a:solidFill>
                  <a:srgbClr val="FF0000"/>
                </a:solidFill>
              </a:rPr>
              <a:t>публикациях результатов</a:t>
            </a:r>
          </a:p>
          <a:p>
            <a:pPr algn="ctr">
              <a:lnSpc>
                <a:spcPct val="150000"/>
              </a:lnSpc>
            </a:pPr>
            <a:r>
              <a:rPr lang="ru-RU" sz="2400" b="1" dirty="0">
                <a:solidFill>
                  <a:srgbClr val="FF0000"/>
                </a:solidFill>
              </a:rPr>
              <a:t> научных исследований</a:t>
            </a:r>
          </a:p>
          <a:p>
            <a:pPr algn="ctr">
              <a:lnSpc>
                <a:spcPct val="150000"/>
              </a:lnSpc>
            </a:pPr>
            <a:r>
              <a:rPr lang="ru-RU" sz="2400" b="1" dirty="0">
                <a:solidFill>
                  <a:srgbClr val="FF0000"/>
                </a:solidFill>
              </a:rPr>
              <a:t>для защиты </a:t>
            </a:r>
            <a:r>
              <a:rPr lang="ru-RU" sz="2400" b="1" dirty="0" smtClean="0">
                <a:solidFill>
                  <a:srgbClr val="FF0000"/>
                </a:solidFill>
              </a:rPr>
              <a:t>диссертаций</a:t>
            </a:r>
          </a:p>
          <a:p>
            <a:pPr algn="ctr"/>
            <a:endParaRPr lang="ru-RU" b="1" dirty="0"/>
          </a:p>
          <a:p>
            <a:pPr algn="ctr"/>
            <a:endParaRPr lang="ru-RU" b="1" dirty="0" smtClean="0"/>
          </a:p>
          <a:p>
            <a:pPr algn="ctr"/>
            <a:endParaRPr lang="ru-RU" b="1" dirty="0"/>
          </a:p>
          <a:p>
            <a:pPr algn="ctr"/>
            <a:endParaRPr lang="ru-RU" b="1" dirty="0" smtClean="0"/>
          </a:p>
          <a:p>
            <a:pPr algn="r"/>
            <a:endParaRPr lang="ru-RU" sz="1400" dirty="0"/>
          </a:p>
          <a:p>
            <a:pPr algn="r"/>
            <a:endParaRPr lang="ru-RU" sz="1400" dirty="0" smtClean="0"/>
          </a:p>
          <a:p>
            <a:pPr algn="r"/>
            <a:endParaRPr lang="ru-RU" sz="1400" dirty="0"/>
          </a:p>
          <a:p>
            <a:pPr algn="r"/>
            <a:endParaRPr lang="ru-RU" sz="1400" dirty="0" smtClean="0"/>
          </a:p>
          <a:p>
            <a:pPr algn="r"/>
            <a:endParaRPr lang="ru-RU" sz="1400" dirty="0"/>
          </a:p>
          <a:p>
            <a:pPr algn="r"/>
            <a:r>
              <a:rPr lang="ru-RU" sz="1400" dirty="0" smtClean="0"/>
              <a:t>Римская </a:t>
            </a:r>
            <a:r>
              <a:rPr lang="ru-RU" sz="1400" dirty="0"/>
              <a:t>Ольга Николаевна</a:t>
            </a:r>
          </a:p>
          <a:p>
            <a:pPr algn="r"/>
            <a:r>
              <a:rPr lang="ru-RU" sz="1400" dirty="0"/>
              <a:t>кандидат экономических наук, доцент</a:t>
            </a:r>
          </a:p>
          <a:p>
            <a:pPr algn="r"/>
            <a:r>
              <a:rPr lang="ru-RU" sz="1400" dirty="0"/>
              <a:t>Россия, Москва</a:t>
            </a:r>
          </a:p>
          <a:p>
            <a:endParaRPr lang="ru-RU" dirty="0"/>
          </a:p>
          <a:p>
            <a:pPr algn="ctr"/>
            <a:endParaRPr lang="ru-RU" dirty="0"/>
          </a:p>
        </p:txBody>
      </p:sp>
    </p:spTree>
    <p:extLst>
      <p:ext uri="{BB962C8B-B14F-4D97-AF65-F5344CB8AC3E}">
        <p14:creationId xmlns:p14="http://schemas.microsoft.com/office/powerpoint/2010/main" val="3764757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3" y="1491501"/>
            <a:ext cx="7274768" cy="5249867"/>
          </a:xfrm>
        </p:spPr>
        <p:txBody>
          <a:bodyPr>
            <a:normAutofit fontScale="92500"/>
          </a:bodyPr>
          <a:lstStyle/>
          <a:p>
            <a:pPr algn="just"/>
            <a:r>
              <a:rPr lang="ru-RU" sz="1600" dirty="0" smtClean="0">
                <a:latin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Научной электронной библиотеке eLIBRARY.RU создан проект </a:t>
            </a:r>
            <a:r>
              <a:rPr lang="ru-RU" sz="1600" b="1" dirty="0">
                <a:latin typeface="Times New Roman" panose="02020603050405020304" pitchFamily="18" charset="0"/>
                <a:cs typeface="Times New Roman" panose="02020603050405020304" pitchFamily="18" charset="0"/>
              </a:rPr>
              <a:t>«Российский индекс научного цитирования»</a:t>
            </a:r>
            <a:r>
              <a:rPr lang="ru-RU" sz="1600" dirty="0">
                <a:latin typeface="Times New Roman" panose="02020603050405020304" pitchFamily="18" charset="0"/>
                <a:cs typeface="Times New Roman" panose="02020603050405020304" pitchFamily="18" charset="0"/>
              </a:rPr>
              <a:t> (РИНЦ) (</a:t>
            </a:r>
            <a:r>
              <a:rPr lang="ru-RU" sz="1600" dirty="0">
                <a:latin typeface="Times New Roman" panose="02020603050405020304" pitchFamily="18" charset="0"/>
                <a:cs typeface="Times New Roman" panose="02020603050405020304" pitchFamily="18" charset="0"/>
                <a:hlinkClick r:id="rId2"/>
              </a:rPr>
              <a:t>http://elibrary.ru/project_risc.asp</a:t>
            </a:r>
            <a:r>
              <a:rPr lang="ru-RU" sz="1600" dirty="0">
                <a:latin typeface="Times New Roman" panose="02020603050405020304" pitchFamily="18" charset="0"/>
                <a:cs typeface="Times New Roman" panose="02020603050405020304" pitchFamily="18" charset="0"/>
              </a:rPr>
              <a:t>).</a:t>
            </a:r>
          </a:p>
          <a:p>
            <a:pPr algn="just"/>
            <a:r>
              <a:rPr lang="ru-RU" sz="1600" dirty="0" smtClean="0">
                <a:latin typeface="Times New Roman" panose="02020603050405020304" pitchFamily="18" charset="0"/>
                <a:cs typeface="Times New Roman" panose="02020603050405020304" pitchFamily="18" charset="0"/>
              </a:rPr>
              <a:t>Цель </a:t>
            </a:r>
            <a:r>
              <a:rPr lang="ru-RU" sz="1600" dirty="0">
                <a:latin typeface="Times New Roman" panose="02020603050405020304" pitchFamily="18" charset="0"/>
                <a:cs typeface="Times New Roman" panose="02020603050405020304" pitchFamily="18" charset="0"/>
              </a:rPr>
              <a:t>проекта заключается в создании </a:t>
            </a:r>
            <a:r>
              <a:rPr lang="ru-RU" sz="1600" dirty="0" smtClean="0">
                <a:latin typeface="Times New Roman" panose="02020603050405020304" pitchFamily="18" charset="0"/>
                <a:cs typeface="Times New Roman" panose="02020603050405020304" pitchFamily="18" charset="0"/>
              </a:rPr>
              <a:t>российской </a:t>
            </a:r>
            <a:r>
              <a:rPr lang="ru-RU" sz="1600" dirty="0">
                <a:latin typeface="Times New Roman" panose="02020603050405020304" pitchFamily="18" charset="0"/>
                <a:cs typeface="Times New Roman" panose="02020603050405020304" pitchFamily="18" charset="0"/>
              </a:rPr>
              <a:t>библиографической базы данных.  </a:t>
            </a:r>
          </a:p>
          <a:p>
            <a:pPr algn="just"/>
            <a:r>
              <a:rPr lang="ru-RU" sz="1600" dirty="0" smtClean="0">
                <a:latin typeface="Times New Roman" panose="02020603050405020304" pitchFamily="18" charset="0"/>
                <a:cs typeface="Times New Roman" panose="02020603050405020304" pitchFamily="18" charset="0"/>
              </a:rPr>
              <a:t>РИНЦ </a:t>
            </a:r>
            <a:r>
              <a:rPr lang="ru-RU" sz="1600" dirty="0">
                <a:latin typeface="Times New Roman" panose="02020603050405020304" pitchFamily="18" charset="0"/>
                <a:cs typeface="Times New Roman" panose="02020603050405020304" pitchFamily="18" charset="0"/>
              </a:rPr>
              <a:t>предназначена не только для оперативного обеспечения научных исследований актуальной справочно-библиографической информацией, но </a:t>
            </a:r>
            <a:r>
              <a:rPr lang="ru-RU" sz="1600" b="1" u="sng" dirty="0">
                <a:latin typeface="Times New Roman" panose="02020603050405020304" pitchFamily="18" charset="0"/>
                <a:cs typeface="Times New Roman" panose="02020603050405020304" pitchFamily="18" charset="0"/>
              </a:rPr>
              <a:t>является инструментом, позволяющим осуществлять оценку результативности и эффективности деятельности научно-исследовательских организаций, учёных, уровень научных журналов и т.д. </a:t>
            </a:r>
          </a:p>
          <a:p>
            <a:pPr algn="just"/>
            <a:r>
              <a:rPr lang="ru-RU" sz="1600" dirty="0">
                <a:latin typeface="Times New Roman" panose="02020603050405020304" pitchFamily="18" charset="0"/>
                <a:cs typeface="Times New Roman" panose="02020603050405020304" pitchFamily="18" charset="0"/>
              </a:rPr>
              <a:t>	В России база данных РИНЦ существует с 2005 года и является одним из основных источников информации для оценки </a:t>
            </a:r>
            <a:r>
              <a:rPr lang="ru-RU" sz="1600" dirty="0" smtClean="0">
                <a:latin typeface="Times New Roman" panose="02020603050405020304" pitchFamily="18" charset="0"/>
                <a:cs typeface="Times New Roman" panose="02020603050405020304" pitchFamily="18" charset="0"/>
              </a:rPr>
              <a:t>публикационной активности российских ученых и эффективности </a:t>
            </a:r>
            <a:r>
              <a:rPr lang="ru-RU" sz="1600" dirty="0">
                <a:latin typeface="Times New Roman" panose="02020603050405020304" pitchFamily="18" charset="0"/>
                <a:cs typeface="Times New Roman" panose="02020603050405020304" pitchFamily="18" charset="0"/>
              </a:rPr>
              <a:t>организаций, занимающихся научно-исследовательскими проектами (НИР) и претендующих на гранты.</a:t>
            </a:r>
          </a:p>
          <a:p>
            <a:r>
              <a:rPr lang="ru-RU" altLang="ru-RU" sz="1500" i="1" dirty="0">
                <a:solidFill>
                  <a:srgbClr val="5674B9"/>
                </a:solidFill>
                <a:cs typeface="Aharoni" panose="02010803020104030203" pitchFamily="2" charset="-79"/>
              </a:rPr>
              <a:t>Для справки</a:t>
            </a:r>
            <a:r>
              <a:rPr lang="en-US" altLang="ru-RU" sz="1500" i="1" dirty="0">
                <a:solidFill>
                  <a:srgbClr val="5674B9"/>
                </a:solidFill>
                <a:latin typeface="Aharoni" panose="02010803020104030203" pitchFamily="2" charset="-79"/>
                <a:cs typeface="Aharoni" panose="02010803020104030203" pitchFamily="2" charset="-79"/>
              </a:rPr>
              <a:t>: </a:t>
            </a:r>
            <a:r>
              <a:rPr lang="ru-RU" altLang="ru-RU" sz="1500" i="1" dirty="0">
                <a:solidFill>
                  <a:srgbClr val="5674B9"/>
                </a:solidFill>
                <a:cs typeface="Aharoni" panose="02010803020104030203" pitchFamily="2" charset="-79"/>
              </a:rPr>
              <a:t>всего в РИНЦ </a:t>
            </a:r>
            <a:r>
              <a:rPr lang="ru-RU" altLang="ru-RU" sz="1500" i="1" dirty="0">
                <a:solidFill>
                  <a:srgbClr val="FF6600"/>
                </a:solidFill>
                <a:cs typeface="Aharoni" panose="02010803020104030203" pitchFamily="2" charset="-79"/>
              </a:rPr>
              <a:t>7 миллионов </a:t>
            </a:r>
            <a:r>
              <a:rPr lang="ru-RU" altLang="ru-RU" sz="1500" i="1" dirty="0">
                <a:solidFill>
                  <a:srgbClr val="5674B9"/>
                </a:solidFill>
                <a:cs typeface="Aharoni" panose="02010803020104030203" pitchFamily="2" charset="-79"/>
              </a:rPr>
              <a:t>публикаций российских авторов.</a:t>
            </a:r>
            <a:endParaRPr lang="ru-RU" sz="1500" i="1" dirty="0">
              <a:solidFill>
                <a:srgbClr val="FF0000"/>
              </a:solidFill>
              <a:latin typeface="Times New Roman" panose="02020603050405020304" pitchFamily="18" charset="0"/>
              <a:cs typeface="Aharoni" panose="02010803020104030203" pitchFamily="2" charset="-79"/>
            </a:endParaRPr>
          </a:p>
          <a:p>
            <a:pPr marL="0" indent="0" algn="ctr">
              <a:buNone/>
            </a:pPr>
            <a:r>
              <a:rPr lang="ru-RU" sz="1600" b="1" dirty="0">
                <a:solidFill>
                  <a:srgbClr val="FF0000"/>
                </a:solidFill>
              </a:rPr>
              <a:t>КАК ЗАРЕГИСТРИРОВАТЬСЯ</a:t>
            </a:r>
            <a:r>
              <a:rPr lang="en-US" sz="1600" b="1" dirty="0">
                <a:solidFill>
                  <a:srgbClr val="FF0000"/>
                </a:solidFill>
              </a:rPr>
              <a:t>?</a:t>
            </a:r>
          </a:p>
          <a:p>
            <a:r>
              <a:rPr lang="ru-RU" sz="1600" b="1" dirty="0"/>
              <a:t>Регистрация в РИНЦ - подробная инструкция для авторов</a:t>
            </a:r>
            <a:r>
              <a:rPr lang="en-US" sz="1600" b="1" dirty="0"/>
              <a:t>: </a:t>
            </a:r>
          </a:p>
          <a:p>
            <a:pPr marL="0" indent="0">
              <a:buNone/>
            </a:pPr>
            <a:r>
              <a:rPr lang="en-US" sz="1600" b="1" dirty="0">
                <a:hlinkClick r:id="rId3"/>
              </a:rPr>
              <a:t>http://</a:t>
            </a:r>
            <a:r>
              <a:rPr lang="en-US" sz="1600" b="1" dirty="0" smtClean="0">
                <a:hlinkClick r:id="rId3"/>
              </a:rPr>
              <a:t>elibrary.ru/project_author_tools.asp</a:t>
            </a:r>
            <a:r>
              <a:rPr lang="en-US" sz="1600" b="1" dirty="0"/>
              <a:t>; http://www.samsmu.ru/files/smu/chairs/lib/elibrary_reg.pdf</a:t>
            </a:r>
          </a:p>
          <a:p>
            <a:pPr marL="0" indent="0">
              <a:buNone/>
            </a:pPr>
            <a:endParaRPr lang="ru-RU"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752492"/>
            <a:ext cx="1944018" cy="628941"/>
          </a:xfrm>
          <a:prstGeom prst="rect">
            <a:avLst/>
          </a:prstGeom>
        </p:spPr>
      </p:pic>
      <p:sp>
        <p:nvSpPr>
          <p:cNvPr id="5" name="Заголовок 4"/>
          <p:cNvSpPr>
            <a:spLocks noGrp="1"/>
          </p:cNvSpPr>
          <p:nvPr>
            <p:ph type="title"/>
          </p:nvPr>
        </p:nvSpPr>
        <p:spPr>
          <a:xfrm>
            <a:off x="4067944" y="840017"/>
            <a:ext cx="1872208" cy="428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endParaRPr lang="ru-RU" dirty="0"/>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642423"/>
            <a:ext cx="2040163" cy="849078"/>
          </a:xfrm>
          <a:prstGeom prst="rect">
            <a:avLst/>
          </a:prstGeom>
        </p:spPr>
      </p:pic>
      <p:sp>
        <p:nvSpPr>
          <p:cNvPr id="7" name="Нижний колонтитул 6"/>
          <p:cNvSpPr>
            <a:spLocks noGrp="1"/>
          </p:cNvSpPr>
          <p:nvPr>
            <p:ph type="ftr" sz="quarter" idx="11"/>
          </p:nvPr>
        </p:nvSpPr>
        <p:spPr>
          <a:xfrm>
            <a:off x="1259634" y="6597352"/>
            <a:ext cx="7632846" cy="260648"/>
          </a:xfrm>
        </p:spPr>
        <p:txBody>
          <a:bodyPr/>
          <a:lstStyle/>
          <a:p>
            <a:pPr algn="ctr"/>
            <a:r>
              <a:rPr lang="ru-RU" sz="1000" dirty="0" smtClean="0">
                <a:solidFill>
                  <a:schemeClr val="bg1">
                    <a:lumMod val="65000"/>
                  </a:schemeClr>
                </a:solidFill>
              </a:rPr>
              <a:t>© О.Н. Римская. </a:t>
            </a:r>
            <a:r>
              <a:rPr lang="ru-RU" sz="1000" dirty="0">
                <a:solidFill>
                  <a:schemeClr val="bg1">
                    <a:lumMod val="65000"/>
                  </a:schemeClr>
                </a:solidFill>
              </a:rPr>
              <a:t>О публикациях </a:t>
            </a:r>
            <a:r>
              <a:rPr lang="ru-RU" sz="1000" dirty="0" smtClean="0">
                <a:solidFill>
                  <a:schemeClr val="bg1">
                    <a:lumMod val="65000"/>
                  </a:schemeClr>
                </a:solidFill>
              </a:rPr>
              <a:t>результатов  </a:t>
            </a:r>
            <a:r>
              <a:rPr lang="ru-RU" sz="1000" dirty="0">
                <a:solidFill>
                  <a:schemeClr val="bg1">
                    <a:lumMod val="65000"/>
                  </a:schemeClr>
                </a:solidFill>
              </a:rPr>
              <a:t>научных </a:t>
            </a:r>
            <a:r>
              <a:rPr lang="ru-RU" sz="1000" dirty="0" smtClean="0">
                <a:solidFill>
                  <a:schemeClr val="bg1">
                    <a:lumMod val="65000"/>
                  </a:schemeClr>
                </a:solidFill>
              </a:rPr>
              <a:t>исследований для </a:t>
            </a:r>
            <a:r>
              <a:rPr lang="ru-RU" sz="1000" dirty="0">
                <a:solidFill>
                  <a:schemeClr val="bg1">
                    <a:lumMod val="65000"/>
                  </a:schemeClr>
                </a:solidFill>
              </a:rPr>
              <a:t>защиты </a:t>
            </a:r>
            <a:r>
              <a:rPr lang="ru-RU" sz="1000" dirty="0" smtClean="0">
                <a:solidFill>
                  <a:schemeClr val="bg1">
                    <a:lumMod val="65000"/>
                  </a:schemeClr>
                </a:solidFill>
              </a:rPr>
              <a:t>диссертаций. 2016</a:t>
            </a:r>
            <a:endParaRPr lang="ru-RU" sz="1000" dirty="0">
              <a:solidFill>
                <a:schemeClr val="bg1">
                  <a:lumMod val="65000"/>
                </a:schemeClr>
              </a:solidFill>
            </a:endParaRPr>
          </a:p>
          <a:p>
            <a:endParaRPr lang="ru-RU" sz="1000" b="1" dirty="0"/>
          </a:p>
        </p:txBody>
      </p:sp>
      <p:sp>
        <p:nvSpPr>
          <p:cNvPr id="8" name="Номер слайда 7"/>
          <p:cNvSpPr>
            <a:spLocks noGrp="1"/>
          </p:cNvSpPr>
          <p:nvPr>
            <p:ph type="sldNum" sz="quarter" idx="12"/>
          </p:nvPr>
        </p:nvSpPr>
        <p:spPr/>
        <p:txBody>
          <a:bodyPr/>
          <a:lstStyle/>
          <a:p>
            <a:fld id="{29B06A9B-9058-479F-8987-12533EA81BD4}" type="slidenum">
              <a:rPr lang="ru-RU" smtClean="0"/>
              <a:pPr/>
              <a:t>10</a:t>
            </a:fld>
            <a:endParaRPr lang="ru-RU" dirty="0"/>
          </a:p>
        </p:txBody>
      </p:sp>
    </p:spTree>
    <p:extLst>
      <p:ext uri="{BB962C8B-B14F-4D97-AF65-F5344CB8AC3E}">
        <p14:creationId xmlns:p14="http://schemas.microsoft.com/office/powerpoint/2010/main" val="64743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116632"/>
            <a:ext cx="6589199" cy="855870"/>
          </a:xfrm>
        </p:spPr>
        <p:txBody>
          <a:bodyPr>
            <a:normAutofit/>
          </a:bodyPr>
          <a:lstStyle/>
          <a:p>
            <a:pPr algn="ctr"/>
            <a:r>
              <a:rPr lang="en-US" sz="2000" b="1" dirty="0" smtClean="0"/>
              <a:t/>
            </a:r>
            <a:br>
              <a:rPr lang="en-US" sz="2000" b="1" dirty="0" smtClean="0"/>
            </a:br>
            <a:r>
              <a:rPr lang="ru-RU" sz="2000" b="1" dirty="0" smtClean="0">
                <a:solidFill>
                  <a:srgbClr val="FF0000"/>
                </a:solidFill>
              </a:rPr>
              <a:t>Регистрационная анкета автора в </a:t>
            </a:r>
            <a:r>
              <a:rPr lang="en-US" sz="2000" b="1" dirty="0" err="1" smtClean="0">
                <a:solidFill>
                  <a:srgbClr val="FF0000"/>
                </a:solidFill>
              </a:rPr>
              <a:t>eLibrary</a:t>
            </a:r>
            <a:endParaRPr lang="ru-RU" sz="2000" b="1" dirty="0">
              <a:solidFill>
                <a:srgbClr val="FF0000"/>
              </a:solidFill>
            </a:endParaRPr>
          </a:p>
        </p:txBody>
      </p:sp>
      <p:sp>
        <p:nvSpPr>
          <p:cNvPr id="4" name="Нижний колонтитул 3"/>
          <p:cNvSpPr>
            <a:spLocks noGrp="1"/>
          </p:cNvSpPr>
          <p:nvPr>
            <p:ph type="ftr" sz="quarter" idx="11"/>
          </p:nvPr>
        </p:nvSpPr>
        <p:spPr/>
        <p:txBody>
          <a:bodyPr/>
          <a:lstStyle/>
          <a:p>
            <a:r>
              <a:rPr lang="ru-RU" smtClean="0"/>
              <a:t>О.Н.Римская. </a:t>
            </a:r>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11</a:t>
            </a:fld>
            <a:endParaRPr lang="ru-RU" dirty="0"/>
          </a:p>
        </p:txBody>
      </p:sp>
      <p:pic>
        <p:nvPicPr>
          <p:cNvPr id="3143" name="Объект 3142"/>
          <p:cNvPicPr>
            <a:picLocks noGrp="1" noChangeAspect="1"/>
          </p:cNvPicPr>
          <p:nvPr>
            <p:ph idx="1"/>
          </p:nvPr>
        </p:nvPicPr>
        <p:blipFill>
          <a:blip r:embed="rId2"/>
          <a:stretch>
            <a:fillRect/>
          </a:stretch>
        </p:blipFill>
        <p:spPr>
          <a:xfrm>
            <a:off x="395536" y="1287421"/>
            <a:ext cx="8712968" cy="5589240"/>
          </a:xfrm>
          <a:prstGeom prst="rect">
            <a:avLst/>
          </a:prstGeom>
        </p:spPr>
      </p:pic>
    </p:spTree>
    <p:extLst>
      <p:ext uri="{BB962C8B-B14F-4D97-AF65-F5344CB8AC3E}">
        <p14:creationId xmlns:p14="http://schemas.microsoft.com/office/powerpoint/2010/main" val="162355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3" y="1491501"/>
            <a:ext cx="7274768" cy="5249867"/>
          </a:xfrm>
        </p:spPr>
        <p:txBody>
          <a:bodyPr>
            <a:normAutofit/>
          </a:bodyPr>
          <a:lstStyle/>
          <a:p>
            <a:pPr algn="just"/>
            <a:r>
              <a:rPr lang="ru-RU" altLang="ru-RU" sz="1600" dirty="0" smtClean="0">
                <a:latin typeface="Arial" panose="020B0604020202020204" pitchFamily="34" charset="0"/>
              </a:rPr>
              <a:t>Для </a:t>
            </a:r>
            <a:r>
              <a:rPr lang="ru-RU" altLang="ru-RU" sz="1600" dirty="0">
                <a:latin typeface="Arial" panose="020B0604020202020204" pitchFamily="34" charset="0"/>
              </a:rPr>
              <a:t>получения необходимых пользователю данных о публикациях и цитируемости статей на основе базы данных РИНЦ</a:t>
            </a:r>
            <a:br>
              <a:rPr lang="ru-RU" altLang="ru-RU" sz="1600" dirty="0">
                <a:latin typeface="Arial" panose="020B0604020202020204" pitchFamily="34" charset="0"/>
              </a:rPr>
            </a:br>
            <a:r>
              <a:rPr lang="ru-RU" altLang="ru-RU" sz="1600" dirty="0">
                <a:latin typeface="Arial" panose="020B0604020202020204" pitchFamily="34" charset="0"/>
              </a:rPr>
              <a:t>разработан аналитический инструментарий </a:t>
            </a:r>
            <a:r>
              <a:rPr lang="ru-RU" altLang="ru-RU" sz="1600" b="1" i="1" dirty="0" err="1">
                <a:latin typeface="Arial" panose="020B0604020202020204" pitchFamily="34" charset="0"/>
              </a:rPr>
              <a:t>Science</a:t>
            </a:r>
            <a:r>
              <a:rPr lang="ru-RU" altLang="ru-RU" sz="1600" b="1" i="1" dirty="0">
                <a:latin typeface="Arial" panose="020B0604020202020204" pitchFamily="34" charset="0"/>
              </a:rPr>
              <a:t> </a:t>
            </a:r>
            <a:r>
              <a:rPr lang="ru-RU" altLang="ru-RU" sz="1600" b="1" i="1" dirty="0" err="1" smtClean="0">
                <a:latin typeface="Arial" panose="020B0604020202020204" pitchFamily="34" charset="0"/>
              </a:rPr>
              <a:t>Index</a:t>
            </a:r>
            <a:r>
              <a:rPr lang="ru-RU" altLang="ru-RU" sz="1600" b="1" dirty="0" smtClean="0">
                <a:latin typeface="Arial" panose="020B0604020202020204" pitchFamily="34" charset="0"/>
              </a:rPr>
              <a:t>. </a:t>
            </a:r>
          </a:p>
          <a:p>
            <a:pPr algn="just"/>
            <a:r>
              <a:rPr lang="ru-RU" altLang="ru-RU" sz="1600" dirty="0" smtClean="0">
                <a:latin typeface="Arial" panose="020B0604020202020204" pitchFamily="34" charset="0"/>
              </a:rPr>
              <a:t>Основная </a:t>
            </a:r>
            <a:r>
              <a:rPr lang="ru-RU" altLang="ru-RU" sz="1600" dirty="0">
                <a:latin typeface="Arial" panose="020B0604020202020204" pitchFamily="34" charset="0"/>
              </a:rPr>
              <a:t>идея проекта </a:t>
            </a:r>
            <a:r>
              <a:rPr lang="ru-RU" altLang="ru-RU" sz="1600" b="1" i="1" dirty="0" err="1">
                <a:latin typeface="Arial" panose="020B0604020202020204" pitchFamily="34" charset="0"/>
              </a:rPr>
              <a:t>Science</a:t>
            </a:r>
            <a:r>
              <a:rPr lang="ru-RU" altLang="ru-RU" sz="1600" b="1" i="1" dirty="0">
                <a:latin typeface="Arial" panose="020B0604020202020204" pitchFamily="34" charset="0"/>
              </a:rPr>
              <a:t> </a:t>
            </a:r>
            <a:r>
              <a:rPr lang="ru-RU" altLang="ru-RU" sz="1600" b="1" i="1" dirty="0" err="1">
                <a:latin typeface="Arial" panose="020B0604020202020204" pitchFamily="34" charset="0"/>
              </a:rPr>
              <a:t>Index</a:t>
            </a:r>
            <a:r>
              <a:rPr lang="ru-RU" altLang="ru-RU" sz="1600" b="1" i="1" dirty="0">
                <a:latin typeface="Arial" panose="020B0604020202020204" pitchFamily="34" charset="0"/>
              </a:rPr>
              <a:t> </a:t>
            </a:r>
            <a:r>
              <a:rPr lang="ru-RU" altLang="ru-RU" sz="1600" dirty="0">
                <a:latin typeface="Arial" panose="020B0604020202020204" pitchFamily="34" charset="0"/>
              </a:rPr>
              <a:t>― привлечь к работе по</a:t>
            </a:r>
            <a:br>
              <a:rPr lang="ru-RU" altLang="ru-RU" sz="1600" dirty="0">
                <a:latin typeface="Arial" panose="020B0604020202020204" pitchFamily="34" charset="0"/>
              </a:rPr>
            </a:br>
            <a:r>
              <a:rPr lang="ru-RU" altLang="ru-RU" sz="1600" dirty="0">
                <a:latin typeface="Arial" panose="020B0604020202020204" pitchFamily="34" charset="0"/>
              </a:rPr>
              <a:t>уточнению информации, исправлению ошибок и привязке публикаций</a:t>
            </a:r>
            <a:br>
              <a:rPr lang="ru-RU" altLang="ru-RU" sz="1600" dirty="0">
                <a:latin typeface="Arial" panose="020B0604020202020204" pitchFamily="34" charset="0"/>
              </a:rPr>
            </a:br>
            <a:r>
              <a:rPr lang="ru-RU" altLang="ru-RU" sz="1600" dirty="0">
                <a:latin typeface="Arial" panose="020B0604020202020204" pitchFamily="34" charset="0"/>
              </a:rPr>
              <a:t>и ссылок к авторам, организациям и журналам, соответственно,</a:t>
            </a:r>
            <a:br>
              <a:rPr lang="ru-RU" altLang="ru-RU" sz="1600" dirty="0">
                <a:latin typeface="Arial" panose="020B0604020202020204" pitchFamily="34" charset="0"/>
              </a:rPr>
            </a:br>
            <a:r>
              <a:rPr lang="ru-RU" altLang="ru-RU" sz="1600" dirty="0">
                <a:latin typeface="Arial" panose="020B0604020202020204" pitchFamily="34" charset="0"/>
              </a:rPr>
              <a:t>самих учёных, научные организации и издательства, учитывая то,</a:t>
            </a:r>
            <a:br>
              <a:rPr lang="ru-RU" altLang="ru-RU" sz="1600" dirty="0">
                <a:latin typeface="Arial" panose="020B0604020202020204" pitchFamily="34" charset="0"/>
              </a:rPr>
            </a:br>
            <a:r>
              <a:rPr lang="ru-RU" altLang="ru-RU" sz="1600" dirty="0">
                <a:latin typeface="Arial" panose="020B0604020202020204" pitchFamily="34" charset="0"/>
              </a:rPr>
              <a:t>что и авторы, и организации, и журналы заинтересованы в том, чтобы</a:t>
            </a:r>
            <a:br>
              <a:rPr lang="ru-RU" altLang="ru-RU" sz="1600" dirty="0">
                <a:latin typeface="Arial" panose="020B0604020202020204" pitchFamily="34" charset="0"/>
              </a:rPr>
            </a:br>
            <a:r>
              <a:rPr lang="ru-RU" altLang="ru-RU" sz="1600" dirty="0">
                <a:latin typeface="Arial" panose="020B0604020202020204" pitchFamily="34" charset="0"/>
              </a:rPr>
              <a:t>касающаяся их информация в РИНЦ была максимально точной и полной. </a:t>
            </a:r>
          </a:p>
          <a:p>
            <a:pPr algn="just"/>
            <a:r>
              <a:rPr lang="ru-RU" altLang="ru-RU" sz="1600" dirty="0" smtClean="0">
                <a:latin typeface="Arial" panose="020B0604020202020204" pitchFamily="34" charset="0"/>
              </a:rPr>
              <a:t>Сегодня </a:t>
            </a:r>
            <a:r>
              <a:rPr lang="ru-RU" altLang="ru-RU" sz="1600" dirty="0">
                <a:latin typeface="Arial" panose="020B0604020202020204" pitchFamily="34" charset="0"/>
              </a:rPr>
              <a:t>РИНЦ значительно уступает по качеству предоставляемой информации его наиболее популярному в России аналогу ― </a:t>
            </a:r>
            <a:r>
              <a:rPr lang="ru-RU" altLang="ru-RU" sz="1600" u="sng" dirty="0" err="1">
                <a:latin typeface="Arial" panose="020B0604020202020204" pitchFamily="34" charset="0"/>
                <a:hlinkClick r:id="rId2" tooltip="WoS"/>
              </a:rPr>
              <a:t>Web</a:t>
            </a:r>
            <a:r>
              <a:rPr lang="ru-RU" altLang="ru-RU" sz="1600" u="sng" dirty="0">
                <a:latin typeface="Arial" panose="020B0604020202020204" pitchFamily="34" charset="0"/>
                <a:hlinkClick r:id="rId2" tooltip="WoS"/>
              </a:rPr>
              <a:t> </a:t>
            </a:r>
            <a:r>
              <a:rPr lang="ru-RU" altLang="ru-RU" sz="1600" u="sng" dirty="0" err="1">
                <a:latin typeface="Arial" panose="020B0604020202020204" pitchFamily="34" charset="0"/>
                <a:hlinkClick r:id="rId2" tooltip="WoS"/>
              </a:rPr>
              <a:t>of</a:t>
            </a:r>
            <a:r>
              <a:rPr lang="ru-RU" altLang="ru-RU" sz="1600" u="sng" dirty="0">
                <a:latin typeface="Arial" panose="020B0604020202020204" pitchFamily="34" charset="0"/>
                <a:hlinkClick r:id="rId2" tooltip="WoS"/>
              </a:rPr>
              <a:t> </a:t>
            </a:r>
            <a:r>
              <a:rPr lang="ru-RU" altLang="ru-RU" sz="1600" u="sng" dirty="0" err="1">
                <a:latin typeface="Arial" panose="020B0604020202020204" pitchFamily="34" charset="0"/>
                <a:hlinkClick r:id="rId2" tooltip="WoS"/>
              </a:rPr>
              <a:t>Science</a:t>
            </a:r>
            <a:r>
              <a:rPr lang="ru-RU" altLang="ru-RU" sz="1600" dirty="0">
                <a:latin typeface="Arial" panose="020B0604020202020204" pitchFamily="34" charset="0"/>
              </a:rPr>
              <a:t>.</a:t>
            </a:r>
          </a:p>
          <a:p>
            <a:pPr algn="ctr"/>
            <a:r>
              <a:rPr lang="ru-RU" sz="1600" b="1" dirty="0" smtClean="0">
                <a:solidFill>
                  <a:srgbClr val="FF0000"/>
                </a:solidFill>
              </a:rPr>
              <a:t>КАК </a:t>
            </a:r>
            <a:r>
              <a:rPr lang="ru-RU" sz="1600" b="1" dirty="0">
                <a:solidFill>
                  <a:srgbClr val="FF0000"/>
                </a:solidFill>
              </a:rPr>
              <a:t>ЗАРЕГИСТРИРОВАТЬСЯ</a:t>
            </a:r>
            <a:r>
              <a:rPr lang="en-US" sz="1600" b="1" dirty="0">
                <a:solidFill>
                  <a:srgbClr val="FF0000"/>
                </a:solidFill>
              </a:rPr>
              <a:t>?</a:t>
            </a:r>
          </a:p>
          <a:p>
            <a:r>
              <a:rPr lang="ru-RU" sz="1400" b="1" dirty="0"/>
              <a:t>ИНСТРУКЦИЯ по регистрации АВТОРОВ В СИСТЕМЕ </a:t>
            </a:r>
            <a:r>
              <a:rPr lang="ru-RU" sz="1400" b="1" dirty="0">
                <a:solidFill>
                  <a:schemeClr val="tx2">
                    <a:lumMod val="60000"/>
                    <a:lumOff val="40000"/>
                  </a:schemeClr>
                </a:solidFill>
              </a:rPr>
              <a:t> SCIENCE INDEX </a:t>
            </a:r>
            <a:r>
              <a:rPr lang="ru-RU" sz="1400" dirty="0"/>
              <a:t>( для авторов научных публикаций, входящих в базу данных </a:t>
            </a:r>
            <a:r>
              <a:rPr lang="ru-RU" sz="1400" dirty="0" smtClean="0"/>
              <a:t>РИНЦ</a:t>
            </a:r>
            <a:r>
              <a:rPr lang="en-US" sz="1400" dirty="0" smtClean="0"/>
              <a:t>:</a:t>
            </a:r>
            <a:r>
              <a:rPr lang="ru-RU" sz="1400" dirty="0" smtClean="0"/>
              <a:t>  </a:t>
            </a:r>
            <a:r>
              <a:rPr lang="en-US" sz="1400" b="1" dirty="0">
                <a:hlinkClick r:id="rId3"/>
              </a:rPr>
              <a:t>http://elibrary.ru/projects/science_index/author_tutorial.asp</a:t>
            </a:r>
            <a:r>
              <a:rPr lang="ru-RU" sz="1400" dirty="0" smtClean="0"/>
              <a:t>.</a:t>
            </a:r>
          </a:p>
          <a:p>
            <a:r>
              <a:rPr lang="ru-RU" sz="1400" dirty="0" smtClean="0">
                <a:latin typeface="Times New Roman" panose="02020603050405020304" pitchFamily="18" charset="0"/>
                <a:cs typeface="Times New Roman" panose="02020603050405020304" pitchFamily="18" charset="0"/>
              </a:rPr>
              <a:t>После регистрации автору присваивается уникальный цифровой </a:t>
            </a:r>
            <a:r>
              <a:rPr lang="en-US" sz="1400" b="1" dirty="0" smtClean="0">
                <a:latin typeface="Times New Roman" panose="02020603050405020304" pitchFamily="18" charset="0"/>
                <a:cs typeface="Times New Roman" panose="02020603050405020304" pitchFamily="18" charset="0"/>
              </a:rPr>
              <a:t>SPIN-</a:t>
            </a:r>
            <a:r>
              <a:rPr lang="ru-RU" sz="1400" b="1" dirty="0" smtClean="0">
                <a:latin typeface="Times New Roman" panose="02020603050405020304" pitchFamily="18" charset="0"/>
                <a:cs typeface="Times New Roman" panose="02020603050405020304" pitchFamily="18" charset="0"/>
              </a:rPr>
              <a:t>код</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endParaRPr lang="ru-RU" sz="1400" dirty="0"/>
          </a:p>
          <a:p>
            <a:pPr marL="0" indent="0">
              <a:buNone/>
            </a:pPr>
            <a:endParaRPr lang="ru-RU"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5472" y="651489"/>
            <a:ext cx="1944018" cy="62894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4399" y="502592"/>
            <a:ext cx="2040163" cy="849078"/>
          </a:xfrm>
          <a:prstGeom prst="rect">
            <a:avLst/>
          </a:prstGeom>
        </p:spPr>
      </p:pic>
      <p:sp>
        <p:nvSpPr>
          <p:cNvPr id="7" name="Нижний колонтитул 6"/>
          <p:cNvSpPr>
            <a:spLocks noGrp="1"/>
          </p:cNvSpPr>
          <p:nvPr>
            <p:ph type="ftr" sz="quarter" idx="11"/>
          </p:nvPr>
        </p:nvSpPr>
        <p:spPr>
          <a:xfrm>
            <a:off x="1259634" y="6381328"/>
            <a:ext cx="7632846" cy="360040"/>
          </a:xfrm>
        </p:spPr>
        <p:txBody>
          <a:bodyPr/>
          <a:lstStyle/>
          <a:p>
            <a:pPr marL="171450" indent="-171450" algn="ctr">
              <a:buFont typeface="Arial" panose="020B0604020202020204" pitchFamily="34" charset="0"/>
              <a:buChar char="•"/>
            </a:pPr>
            <a:r>
              <a:rPr lang="ru-RU" sz="1000" dirty="0" smtClean="0"/>
              <a:t>© О.Н. Римская. </a:t>
            </a:r>
            <a:r>
              <a:rPr lang="ru-RU" sz="1000" dirty="0"/>
              <a:t>О публикациях </a:t>
            </a:r>
            <a:r>
              <a:rPr lang="ru-RU" sz="1000" dirty="0" smtClean="0"/>
              <a:t>результатов  </a:t>
            </a:r>
            <a:r>
              <a:rPr lang="ru-RU" sz="1000" dirty="0"/>
              <a:t>научных </a:t>
            </a:r>
            <a:r>
              <a:rPr lang="ru-RU" sz="1000" dirty="0" smtClean="0"/>
              <a:t>исследований для </a:t>
            </a:r>
            <a:r>
              <a:rPr lang="ru-RU" sz="1000" dirty="0"/>
              <a:t>защиты </a:t>
            </a:r>
            <a:r>
              <a:rPr lang="ru-RU" sz="1000" dirty="0" smtClean="0"/>
              <a:t>диссертаций. 2016</a:t>
            </a:r>
            <a:endParaRPr lang="ru-RU" sz="1000" dirty="0"/>
          </a:p>
          <a:p>
            <a:endParaRPr lang="ru-RU" sz="1000" b="1" dirty="0"/>
          </a:p>
        </p:txBody>
      </p:sp>
      <p:sp>
        <p:nvSpPr>
          <p:cNvPr id="8" name="Номер слайда 7"/>
          <p:cNvSpPr>
            <a:spLocks noGrp="1"/>
          </p:cNvSpPr>
          <p:nvPr>
            <p:ph type="sldNum" sz="quarter" idx="12"/>
          </p:nvPr>
        </p:nvSpPr>
        <p:spPr/>
        <p:txBody>
          <a:bodyPr/>
          <a:lstStyle/>
          <a:p>
            <a:fld id="{29B06A9B-9058-479F-8987-12533EA81BD4}" type="slidenum">
              <a:rPr lang="ru-RU" smtClean="0"/>
              <a:pPr/>
              <a:t>12</a:t>
            </a:fld>
            <a:endParaRPr lang="ru-RU" dirty="0"/>
          </a:p>
        </p:txBody>
      </p:sp>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0506" y="573832"/>
            <a:ext cx="1796509" cy="706598"/>
          </a:xfrm>
          <a:prstGeom prst="rect">
            <a:avLst/>
          </a:prstGeom>
        </p:spPr>
      </p:pic>
    </p:spTree>
    <p:extLst>
      <p:ext uri="{BB962C8B-B14F-4D97-AF65-F5344CB8AC3E}">
        <p14:creationId xmlns:p14="http://schemas.microsoft.com/office/powerpoint/2010/main" val="3488976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7416823" cy="432048"/>
          </a:xfrm>
        </p:spPr>
        <p:txBody>
          <a:bodyPr>
            <a:noAutofit/>
          </a:bodyPr>
          <a:lstStyle/>
          <a:p>
            <a:pPr algn="ctr"/>
            <a:r>
              <a:rPr lang="ru-RU" sz="2000" b="1" dirty="0">
                <a:latin typeface="Times New Roman" panose="02020603050405020304" pitchFamily="18" charset="0"/>
                <a:cs typeface="Times New Roman" panose="02020603050405020304" pitchFamily="18" charset="0"/>
              </a:rPr>
              <a:t>Каталог журналов </a:t>
            </a:r>
            <a:r>
              <a:rPr lang="ru-RU" sz="2000" b="1" dirty="0" err="1">
                <a:latin typeface="Times New Roman" panose="02020603050405020304" pitchFamily="18" charset="0"/>
                <a:cs typeface="Times New Roman" panose="02020603050405020304" pitchFamily="18" charset="0"/>
              </a:rPr>
              <a:t>Кыргызии</a:t>
            </a:r>
            <a:r>
              <a:rPr lang="ru-RU" sz="2000" b="1" dirty="0">
                <a:latin typeface="Times New Roman" panose="02020603050405020304" pitchFamily="18" charset="0"/>
                <a:cs typeface="Times New Roman" panose="02020603050405020304" pitchFamily="18" charset="0"/>
              </a:rPr>
              <a:t>, индексируемых в РИНЦ</a:t>
            </a:r>
            <a:endParaRPr lang="ru-RU" sz="2000" dirty="0"/>
          </a:p>
        </p:txBody>
      </p:sp>
      <p:sp>
        <p:nvSpPr>
          <p:cNvPr id="4" name="Нижний колонтитул 3"/>
          <p:cNvSpPr>
            <a:spLocks noGrp="1"/>
          </p:cNvSpPr>
          <p:nvPr>
            <p:ph type="ftr" sz="quarter" idx="11"/>
          </p:nvPr>
        </p:nvSpPr>
        <p:spPr>
          <a:xfrm>
            <a:off x="1942415" y="6452790"/>
            <a:ext cx="6950064" cy="216569"/>
          </a:xfrm>
        </p:spPr>
        <p:txBody>
          <a:bodyPr/>
          <a:lstStyle/>
          <a:p>
            <a:r>
              <a:rPr lang="ru-RU" dirty="0"/>
              <a:t>© О.Н. Римская. О публикациях результатов  научных исследований для защиты диссертаций. 2016</a:t>
            </a:r>
          </a:p>
          <a:p>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13</a:t>
            </a:fld>
            <a:endParaRPr lang="ru-RU" dirty="0"/>
          </a:p>
        </p:txBody>
      </p:sp>
      <p:graphicFrame>
        <p:nvGraphicFramePr>
          <p:cNvPr id="15" name="Объект 14"/>
          <p:cNvGraphicFramePr>
            <a:graphicFrameLocks noGrp="1"/>
          </p:cNvGraphicFramePr>
          <p:nvPr>
            <p:ph idx="1"/>
            <p:extLst>
              <p:ext uri="{D42A27DB-BD31-4B8C-83A1-F6EECF244321}">
                <p14:modId xmlns:p14="http://schemas.microsoft.com/office/powerpoint/2010/main" val="1912647644"/>
              </p:ext>
            </p:extLst>
          </p:nvPr>
        </p:nvGraphicFramePr>
        <p:xfrm>
          <a:off x="1259632" y="764159"/>
          <a:ext cx="7416825" cy="5667443"/>
        </p:xfrm>
        <a:graphic>
          <a:graphicData uri="http://schemas.openxmlformats.org/drawingml/2006/table">
            <a:tbl>
              <a:tblPr firstRow="1" firstCol="1" bandRow="1">
                <a:tableStyleId>{5C22544A-7EE6-4342-B048-85BDC9FD1C3A}</a:tableStyleId>
              </a:tblPr>
              <a:tblGrid>
                <a:gridCol w="452537"/>
                <a:gridCol w="514463"/>
                <a:gridCol w="4124029"/>
                <a:gridCol w="735965"/>
                <a:gridCol w="880064"/>
                <a:gridCol w="709767"/>
              </a:tblGrid>
              <a:tr h="296187">
                <a:tc>
                  <a:txBody>
                    <a:bodyPr/>
                    <a:lstStyle/>
                    <a:p>
                      <a:pPr algn="ctr">
                        <a:lnSpc>
                          <a:spcPct val="107000"/>
                        </a:lnSpc>
                        <a:spcAft>
                          <a:spcPts val="0"/>
                        </a:spcAft>
                      </a:pPr>
                      <a:r>
                        <a:rPr lang="ru-RU" sz="800" dirty="0">
                          <a:solidFill>
                            <a:schemeClr val="tx1"/>
                          </a:solidFill>
                          <a:effectLst/>
                        </a:rPr>
                        <a:t> №</a:t>
                      </a:r>
                      <a:endParaRPr lang="ru-RU"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nchor="ctr"/>
                </a:tc>
                <a:tc>
                  <a:txBody>
                    <a:bodyPr/>
                    <a:lstStyle/>
                    <a:p>
                      <a:pPr algn="ctr">
                        <a:lnSpc>
                          <a:spcPct val="107000"/>
                        </a:lnSpc>
                        <a:spcAft>
                          <a:spcPts val="0"/>
                        </a:spcAft>
                      </a:pPr>
                      <a:r>
                        <a:rPr lang="ru-RU" sz="800">
                          <a:solidFill>
                            <a:schemeClr val="tx1"/>
                          </a:solidFill>
                          <a:effectLst/>
                        </a:rPr>
                        <a:t> </a:t>
                      </a:r>
                      <a:endParaRPr lang="ru-RU"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nchor="ctr"/>
                </a:tc>
                <a:tc>
                  <a:txBody>
                    <a:bodyPr/>
                    <a:lstStyle/>
                    <a:p>
                      <a:pPr algn="ctr">
                        <a:lnSpc>
                          <a:spcPct val="107000"/>
                        </a:lnSpc>
                        <a:spcAft>
                          <a:spcPts val="0"/>
                        </a:spcAft>
                      </a:pPr>
                      <a:r>
                        <a:rPr lang="ru-RU" sz="800">
                          <a:solidFill>
                            <a:schemeClr val="tx1"/>
                          </a:solidFill>
                          <a:effectLst/>
                        </a:rPr>
                        <a:t>Журнал</a:t>
                      </a:r>
                      <a:endParaRPr lang="ru-RU"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nchor="ctr"/>
                </a:tc>
                <a:tc>
                  <a:txBody>
                    <a:bodyPr/>
                    <a:lstStyle/>
                    <a:p>
                      <a:pPr algn="ctr">
                        <a:lnSpc>
                          <a:spcPct val="107000"/>
                        </a:lnSpc>
                        <a:spcAft>
                          <a:spcPts val="0"/>
                        </a:spcAft>
                      </a:pPr>
                      <a:r>
                        <a:rPr lang="ru-RU" sz="800">
                          <a:solidFill>
                            <a:schemeClr val="tx1"/>
                          </a:solidFill>
                          <a:effectLst/>
                        </a:rPr>
                        <a:t>Вып.</a:t>
                      </a:r>
                      <a:endParaRPr lang="ru-RU"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nchor="ctr"/>
                </a:tc>
                <a:tc>
                  <a:txBody>
                    <a:bodyPr/>
                    <a:lstStyle/>
                    <a:p>
                      <a:pPr algn="ctr">
                        <a:lnSpc>
                          <a:spcPct val="107000"/>
                        </a:lnSpc>
                        <a:spcAft>
                          <a:spcPts val="0"/>
                        </a:spcAft>
                      </a:pPr>
                      <a:r>
                        <a:rPr lang="ru-RU" sz="800">
                          <a:solidFill>
                            <a:schemeClr val="tx1"/>
                          </a:solidFill>
                          <a:effectLst/>
                        </a:rPr>
                        <a:t>Публ.</a:t>
                      </a:r>
                      <a:endParaRPr lang="ru-RU"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nchor="ctr"/>
                </a:tc>
                <a:tc>
                  <a:txBody>
                    <a:bodyPr/>
                    <a:lstStyle/>
                    <a:p>
                      <a:pPr algn="ctr">
                        <a:lnSpc>
                          <a:spcPct val="107000"/>
                        </a:lnSpc>
                        <a:spcAft>
                          <a:spcPts val="0"/>
                        </a:spcAft>
                      </a:pPr>
                      <a:r>
                        <a:rPr lang="ru-RU" sz="800" dirty="0">
                          <a:solidFill>
                            <a:schemeClr val="tx1"/>
                          </a:solidFill>
                          <a:effectLst/>
                        </a:rPr>
                        <a:t>Цит.</a:t>
                      </a:r>
                      <a:endParaRPr lang="ru-RU"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nchor="ctr"/>
                </a:tc>
              </a:tr>
              <a:tr h="159151">
                <a:tc gridSpan="6">
                  <a:txBody>
                    <a:bodyPr/>
                    <a:lstStyle/>
                    <a:p>
                      <a:pPr>
                        <a:lnSpc>
                          <a:spcPct val="107000"/>
                        </a:lnSpc>
                      </a:pPr>
                      <a:endParaRPr lang="ru-RU" sz="700" dirty="0">
                        <a:effectLst/>
                        <a:latin typeface="Calibri" panose="020F0502020204030204" pitchFamily="34" charset="0"/>
                      </a:endParaRPr>
                    </a:p>
                  </a:txBody>
                  <a:tcPr marL="15566" marR="15566" marT="15566" marB="15566"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9151">
                <a:tc gridSpan="6">
                  <a:txBody>
                    <a:bodyPr/>
                    <a:lstStyle/>
                    <a:p>
                      <a:pPr>
                        <a:lnSpc>
                          <a:spcPct val="107000"/>
                        </a:lnSpc>
                      </a:pPr>
                      <a:endParaRPr lang="ru-RU" sz="700" dirty="0">
                        <a:effectLst/>
                        <a:latin typeface="Calibri" panose="020F0502020204030204" pitchFamily="34" charset="0"/>
                      </a:endParaRPr>
                    </a:p>
                  </a:txBody>
                  <a:tcPr marL="15566" marR="15566" marT="15566" marB="15566"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7419">
                <a:tc>
                  <a:txBody>
                    <a:bodyPr/>
                    <a:lstStyle/>
                    <a:p>
                      <a:pPr algn="ctr">
                        <a:lnSpc>
                          <a:spcPct val="107000"/>
                        </a:lnSpc>
                        <a:spcAft>
                          <a:spcPts val="0"/>
                        </a:spcAft>
                      </a:pPr>
                      <a:r>
                        <a:rPr lang="ru-RU" sz="1200" dirty="0">
                          <a:solidFill>
                            <a:schemeClr val="tx1"/>
                          </a:solidFill>
                          <a:effectLst/>
                        </a:rPr>
                        <a:t>1.</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566" marR="15566" marT="15566" marB="15566"/>
                </a:tc>
                <a:tc>
                  <a:txBody>
                    <a:bodyPr/>
                    <a:lstStyle/>
                    <a:p>
                      <a:pPr>
                        <a:lnSpc>
                          <a:spcPct val="107000"/>
                        </a:lnSpc>
                        <a:spcAft>
                          <a:spcPts val="0"/>
                        </a:spcAft>
                      </a:pPr>
                      <a:r>
                        <a:rPr lang="ru-RU" sz="1200" dirty="0" err="1">
                          <a:solidFill>
                            <a:schemeClr val="tx1"/>
                          </a:solidFill>
                          <a:effectLst/>
                          <a:hlinkClick r:id="rId10" tooltip="Информация о журнале"/>
                        </a:rPr>
                        <a:t>Alatoo</a:t>
                      </a:r>
                      <a:r>
                        <a:rPr lang="ru-RU" sz="1200" dirty="0">
                          <a:solidFill>
                            <a:schemeClr val="tx1"/>
                          </a:solidFill>
                          <a:effectLst/>
                          <a:hlinkClick r:id="rId10" tooltip="Информация о журнале"/>
                        </a:rPr>
                        <a:t> </a:t>
                      </a:r>
                      <a:r>
                        <a:rPr lang="ru-RU" sz="1200" dirty="0" err="1">
                          <a:solidFill>
                            <a:schemeClr val="tx1"/>
                          </a:solidFill>
                          <a:effectLst/>
                          <a:hlinkClick r:id="rId10" tooltip="Информация о журнале"/>
                        </a:rPr>
                        <a:t>Academic</a:t>
                      </a:r>
                      <a:r>
                        <a:rPr lang="ru-RU" sz="1200" dirty="0">
                          <a:solidFill>
                            <a:schemeClr val="tx1"/>
                          </a:solidFill>
                          <a:effectLst/>
                          <a:hlinkClick r:id="rId10" tooltip="Информация о журнале"/>
                        </a:rPr>
                        <a:t> </a:t>
                      </a:r>
                      <a:r>
                        <a:rPr lang="ru-RU" sz="1200" dirty="0" err="1">
                          <a:solidFill>
                            <a:schemeClr val="tx1"/>
                          </a:solidFill>
                          <a:effectLst/>
                          <a:hlinkClick r:id="rId10" tooltip="Информация о журнале"/>
                        </a:rPr>
                        <a:t>Studies</a:t>
                      </a:r>
                      <a:r>
                        <a:rPr lang="ru-RU" sz="1200" dirty="0">
                          <a:solidFill>
                            <a:schemeClr val="tx1"/>
                          </a:solidFill>
                          <a:effectLst/>
                        </a:rPr>
                        <a:t/>
                      </a:r>
                      <a:br>
                        <a:rPr lang="ru-RU" sz="1200" dirty="0">
                          <a:solidFill>
                            <a:schemeClr val="tx1"/>
                          </a:solidFill>
                          <a:effectLst/>
                        </a:rPr>
                      </a:br>
                      <a:r>
                        <a:rPr lang="ru-RU" sz="1200" dirty="0">
                          <a:solidFill>
                            <a:schemeClr val="tx1"/>
                          </a:solidFill>
                          <a:effectLst/>
                          <a:hlinkClick r:id="rId11" tooltip="Список журналов издательства"/>
                        </a:rPr>
                        <a:t>Международный университет </a:t>
                      </a:r>
                      <a:r>
                        <a:rPr lang="ru-RU" sz="1200" dirty="0" err="1">
                          <a:solidFill>
                            <a:schemeClr val="tx1"/>
                          </a:solidFill>
                          <a:effectLst/>
                          <a:hlinkClick r:id="rId11" tooltip="Список журналов издательства"/>
                        </a:rPr>
                        <a:t>Ататюрк-Алатоо</a:t>
                      </a:r>
                      <a:r>
                        <a:rPr lang="ru-RU" sz="1200" dirty="0">
                          <a:solidFill>
                            <a:schemeClr val="tx1"/>
                          </a:solidFill>
                          <a:effectLst/>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linkClick r:id="rId12" tooltip="Список выпусков журнала на eLibrary.Ru"/>
                        </a:rPr>
                        <a:t>12</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r">
                        <a:lnSpc>
                          <a:spcPct val="107000"/>
                        </a:lnSpc>
                        <a:spcAft>
                          <a:spcPts val="0"/>
                        </a:spcAft>
                      </a:pPr>
                      <a:r>
                        <a:rPr lang="ru-RU" sz="1200">
                          <a:solidFill>
                            <a:schemeClr val="tx1"/>
                          </a:solidFill>
                          <a:effectLst/>
                          <a:hlinkClick r:id="rId13" tooltip="Список статей, опубликованных в журнале"/>
                        </a:rPr>
                        <a:t>362</a:t>
                      </a:r>
                      <a:r>
                        <a:rPr lang="ru-RU" sz="1200" u="none" strike="noStrike">
                          <a:solidFill>
                            <a:schemeClr val="tx1"/>
                          </a:solidFill>
                          <a:effectLst/>
                          <a:hlinkClick r:id="rId14" tooltip="&quot;Анализ публикационной активности журнала&quot; "/>
                        </a:rPr>
                        <a:t> </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rPr>
                        <a:t>0</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r>
              <a:tr h="724148">
                <a:tc>
                  <a:txBody>
                    <a:bodyPr/>
                    <a:lstStyle/>
                    <a:p>
                      <a:pPr algn="ctr">
                        <a:lnSpc>
                          <a:spcPct val="107000"/>
                        </a:lnSpc>
                        <a:spcAft>
                          <a:spcPts val="0"/>
                        </a:spcAft>
                      </a:pPr>
                      <a:r>
                        <a:rPr lang="ru-RU" sz="1200">
                          <a:solidFill>
                            <a:schemeClr val="tx1"/>
                          </a:solidFill>
                          <a:effectLst/>
                        </a:rPr>
                        <a:t>2.</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566" marR="15566" marT="15566" marB="15566"/>
                </a:tc>
                <a:tc>
                  <a:txBody>
                    <a:bodyPr/>
                    <a:lstStyle/>
                    <a:p>
                      <a:pPr>
                        <a:lnSpc>
                          <a:spcPct val="107000"/>
                        </a:lnSpc>
                        <a:spcAft>
                          <a:spcPts val="0"/>
                        </a:spcAft>
                      </a:pPr>
                      <a:r>
                        <a:rPr lang="ru-RU" sz="1200" dirty="0">
                          <a:solidFill>
                            <a:schemeClr val="tx1"/>
                          </a:solidFill>
                          <a:effectLst/>
                          <a:hlinkClick r:id="rId15" tooltip="Информация о журнале"/>
                        </a:rPr>
                        <a:t>Вестник КГМА им. И.К. </a:t>
                      </a:r>
                      <a:r>
                        <a:rPr lang="ru-RU" sz="1200" dirty="0" err="1">
                          <a:solidFill>
                            <a:schemeClr val="tx1"/>
                          </a:solidFill>
                          <a:effectLst/>
                          <a:hlinkClick r:id="rId15" tooltip="Информация о журнале"/>
                        </a:rPr>
                        <a:t>Ахунбаева</a:t>
                      </a:r>
                      <a:r>
                        <a:rPr lang="ru-RU" sz="1200" dirty="0">
                          <a:solidFill>
                            <a:schemeClr val="tx1"/>
                          </a:solidFill>
                          <a:effectLst/>
                        </a:rPr>
                        <a:t/>
                      </a:r>
                      <a:br>
                        <a:rPr lang="ru-RU" sz="1200" dirty="0">
                          <a:solidFill>
                            <a:schemeClr val="tx1"/>
                          </a:solidFill>
                          <a:effectLst/>
                        </a:rPr>
                      </a:br>
                      <a:r>
                        <a:rPr lang="ru-RU" sz="1200" dirty="0" err="1">
                          <a:solidFill>
                            <a:schemeClr val="tx1"/>
                          </a:solidFill>
                          <a:effectLst/>
                          <a:hlinkClick r:id="rId16" tooltip="Список журналов издательства"/>
                        </a:rPr>
                        <a:t>Кыргызская</a:t>
                      </a:r>
                      <a:r>
                        <a:rPr lang="ru-RU" sz="1200" dirty="0">
                          <a:solidFill>
                            <a:schemeClr val="tx1"/>
                          </a:solidFill>
                          <a:effectLst/>
                          <a:hlinkClick r:id="rId16" tooltip="Список журналов издательства"/>
                        </a:rPr>
                        <a:t> государственная медицинская академия им. И.К. </a:t>
                      </a:r>
                      <a:r>
                        <a:rPr lang="ru-RU" sz="1200" dirty="0" err="1">
                          <a:solidFill>
                            <a:schemeClr val="tx1"/>
                          </a:solidFill>
                          <a:effectLst/>
                          <a:hlinkClick r:id="rId16" tooltip="Список журналов издательства"/>
                        </a:rPr>
                        <a:t>Ахунбаева</a:t>
                      </a:r>
                      <a:r>
                        <a:rPr lang="ru-RU" sz="1200" dirty="0">
                          <a:solidFill>
                            <a:schemeClr val="tx1"/>
                          </a:solidFill>
                          <a:effectLst/>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linkClick r:id="rId17" tooltip="Список выпусков журнала на eLibrary.Ru"/>
                        </a:rPr>
                        <a:t>21</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r">
                        <a:lnSpc>
                          <a:spcPct val="107000"/>
                        </a:lnSpc>
                        <a:spcAft>
                          <a:spcPts val="0"/>
                        </a:spcAft>
                      </a:pPr>
                      <a:r>
                        <a:rPr lang="ru-RU" sz="1200">
                          <a:solidFill>
                            <a:schemeClr val="tx1"/>
                          </a:solidFill>
                          <a:effectLst/>
                          <a:hlinkClick r:id="rId18" tooltip="Список статей, опубликованных в журнале"/>
                        </a:rPr>
                        <a:t>639</a:t>
                      </a:r>
                      <a:r>
                        <a:rPr lang="ru-RU" sz="1200" u="none" strike="noStrike">
                          <a:solidFill>
                            <a:schemeClr val="tx1"/>
                          </a:solidFill>
                          <a:effectLst/>
                          <a:hlinkClick r:id="rId19" tooltip="&quot;Анализ публикационной активности журнала&quot; "/>
                        </a:rPr>
                        <a:t> </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linkClick r:id="rId20" tooltip="Список публикаций, ссылающихся на статьи в данном журнале"/>
                        </a:rPr>
                        <a:t>38</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r>
              <a:tr h="724148">
                <a:tc>
                  <a:txBody>
                    <a:bodyPr/>
                    <a:lstStyle/>
                    <a:p>
                      <a:pPr algn="ctr">
                        <a:lnSpc>
                          <a:spcPct val="107000"/>
                        </a:lnSpc>
                        <a:spcAft>
                          <a:spcPts val="0"/>
                        </a:spcAft>
                      </a:pPr>
                      <a:r>
                        <a:rPr lang="ru-RU" sz="1200">
                          <a:solidFill>
                            <a:schemeClr val="tx1"/>
                          </a:solidFill>
                          <a:effectLst/>
                        </a:rPr>
                        <a:t>3.</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endParaRPr lang="ru-RU"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566" marR="15566" marT="15566" marB="15566"/>
                </a:tc>
                <a:tc>
                  <a:txBody>
                    <a:bodyPr/>
                    <a:lstStyle/>
                    <a:p>
                      <a:pPr>
                        <a:lnSpc>
                          <a:spcPct val="107000"/>
                        </a:lnSpc>
                        <a:spcAft>
                          <a:spcPts val="0"/>
                        </a:spcAft>
                      </a:pPr>
                      <a:r>
                        <a:rPr lang="ru-RU" sz="1200" dirty="0">
                          <a:solidFill>
                            <a:schemeClr val="tx1"/>
                          </a:solidFill>
                          <a:effectLst/>
                          <a:hlinkClick r:id="rId21" tooltip="Информация о журнале"/>
                        </a:rPr>
                        <a:t>Вестник КГУСТА</a:t>
                      </a:r>
                      <a:r>
                        <a:rPr lang="ru-RU" sz="1200" dirty="0">
                          <a:solidFill>
                            <a:schemeClr val="tx1"/>
                          </a:solidFill>
                          <a:effectLst/>
                        </a:rPr>
                        <a:t/>
                      </a:r>
                      <a:br>
                        <a:rPr lang="ru-RU" sz="1200" dirty="0">
                          <a:solidFill>
                            <a:schemeClr val="tx1"/>
                          </a:solidFill>
                          <a:effectLst/>
                        </a:rPr>
                      </a:br>
                      <a:r>
                        <a:rPr lang="ru-RU" sz="1200" dirty="0" err="1">
                          <a:solidFill>
                            <a:schemeClr val="tx1"/>
                          </a:solidFill>
                          <a:effectLst/>
                          <a:hlinkClick r:id="rId22" tooltip="Список журналов издательства"/>
                        </a:rPr>
                        <a:t>Кыргызский</a:t>
                      </a:r>
                      <a:r>
                        <a:rPr lang="ru-RU" sz="1200" dirty="0">
                          <a:solidFill>
                            <a:schemeClr val="tx1"/>
                          </a:solidFill>
                          <a:effectLst/>
                          <a:hlinkClick r:id="rId22" tooltip="Список журналов издательства"/>
                        </a:rPr>
                        <a:t> государственный университет строительства, транспорта и архитектуры им. </a:t>
                      </a:r>
                      <a:r>
                        <a:rPr lang="ru-RU" sz="1200" dirty="0" err="1">
                          <a:solidFill>
                            <a:schemeClr val="tx1"/>
                          </a:solidFill>
                          <a:effectLst/>
                          <a:hlinkClick r:id="rId22" tooltip="Список журналов издательства"/>
                        </a:rPr>
                        <a:t>Н.Исанова</a:t>
                      </a:r>
                      <a:r>
                        <a:rPr lang="ru-RU" sz="1200" dirty="0">
                          <a:solidFill>
                            <a:schemeClr val="tx1"/>
                          </a:solidFill>
                          <a:effectLst/>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linkClick r:id="rId23" tooltip="Список выпусков журнала на eLibrary.Ru"/>
                        </a:rPr>
                        <a:t>19</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r">
                        <a:lnSpc>
                          <a:spcPct val="107000"/>
                        </a:lnSpc>
                        <a:spcAft>
                          <a:spcPts val="0"/>
                        </a:spcAft>
                      </a:pPr>
                      <a:r>
                        <a:rPr lang="ru-RU" sz="1200" dirty="0">
                          <a:solidFill>
                            <a:schemeClr val="tx1"/>
                          </a:solidFill>
                          <a:effectLst/>
                          <a:hlinkClick r:id="rId24" tooltip="Список статей, опубликованных в журнале"/>
                        </a:rPr>
                        <a:t>904</a:t>
                      </a:r>
                      <a:r>
                        <a:rPr lang="ru-RU" sz="1200" u="none" strike="noStrike" dirty="0">
                          <a:solidFill>
                            <a:schemeClr val="tx1"/>
                          </a:solidFill>
                          <a:effectLst/>
                          <a:hlinkClick r:id="rId25" tooltip="&quot;Анализ публикационной активности журнала&quot; "/>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linkClick r:id="rId26" tooltip="Список публикаций, ссылающихся на статьи в данном журнале"/>
                        </a:rPr>
                        <a:t>47</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r>
              <a:tr h="1000878">
                <a:tc>
                  <a:txBody>
                    <a:bodyPr/>
                    <a:lstStyle/>
                    <a:p>
                      <a:pPr algn="ctr">
                        <a:lnSpc>
                          <a:spcPct val="107000"/>
                        </a:lnSpc>
                        <a:spcAft>
                          <a:spcPts val="0"/>
                        </a:spcAft>
                      </a:pPr>
                      <a:r>
                        <a:rPr lang="ru-RU" sz="1200">
                          <a:solidFill>
                            <a:schemeClr val="tx1"/>
                          </a:solidFill>
                          <a:effectLst/>
                        </a:rPr>
                        <a:t>4.</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endParaRPr lang="ru-RU"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566" marR="15566" marT="15566" marB="15566"/>
                </a:tc>
                <a:tc>
                  <a:txBody>
                    <a:bodyPr/>
                    <a:lstStyle/>
                    <a:p>
                      <a:pPr>
                        <a:lnSpc>
                          <a:spcPct val="107000"/>
                        </a:lnSpc>
                        <a:spcAft>
                          <a:spcPts val="0"/>
                        </a:spcAft>
                      </a:pPr>
                      <a:r>
                        <a:rPr lang="ru-RU" sz="1200" dirty="0">
                          <a:solidFill>
                            <a:schemeClr val="tx1"/>
                          </a:solidFill>
                          <a:effectLst/>
                          <a:hlinkClick r:id="rId27" tooltip="Информация о журнале"/>
                        </a:rPr>
                        <a:t>Вестник </a:t>
                      </a:r>
                      <a:r>
                        <a:rPr lang="ru-RU" sz="1200" dirty="0" err="1">
                          <a:solidFill>
                            <a:schemeClr val="tx1"/>
                          </a:solidFill>
                          <a:effectLst/>
                          <a:hlinkClick r:id="rId27" tooltip="Информация о журнале"/>
                        </a:rPr>
                        <a:t>Кыргызского</a:t>
                      </a:r>
                      <a:r>
                        <a:rPr lang="ru-RU" sz="1200" dirty="0">
                          <a:solidFill>
                            <a:schemeClr val="tx1"/>
                          </a:solidFill>
                          <a:effectLst/>
                          <a:hlinkClick r:id="rId27" tooltip="Информация о журнале"/>
                        </a:rPr>
                        <a:t> национального аграрного университета им. К.И. Скрябина</a:t>
                      </a:r>
                      <a:r>
                        <a:rPr lang="ru-RU" sz="1200" dirty="0">
                          <a:solidFill>
                            <a:schemeClr val="tx1"/>
                          </a:solidFill>
                          <a:effectLst/>
                        </a:rPr>
                        <a:t/>
                      </a:r>
                      <a:br>
                        <a:rPr lang="ru-RU" sz="1200" dirty="0">
                          <a:solidFill>
                            <a:schemeClr val="tx1"/>
                          </a:solidFill>
                          <a:effectLst/>
                        </a:rPr>
                      </a:br>
                      <a:r>
                        <a:rPr lang="ru-RU" sz="1200" dirty="0">
                          <a:solidFill>
                            <a:schemeClr val="tx1"/>
                          </a:solidFill>
                          <a:effectLst/>
                          <a:hlinkClick r:id="rId28" tooltip="Список журналов издательства"/>
                        </a:rPr>
                        <a:t>Киргизский национальный аграрный университет им. К.И. Скрябина</a:t>
                      </a:r>
                      <a:r>
                        <a:rPr lang="ru-RU" sz="1200" dirty="0">
                          <a:solidFill>
                            <a:schemeClr val="tx1"/>
                          </a:solidFill>
                          <a:effectLst/>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a:solidFill>
                            <a:schemeClr val="tx1"/>
                          </a:solidFill>
                          <a:effectLst/>
                          <a:hlinkClick r:id="rId29" tooltip="Список выпусков журнала на eLibrary.Ru"/>
                        </a:rPr>
                        <a:t>5</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r">
                        <a:lnSpc>
                          <a:spcPct val="107000"/>
                        </a:lnSpc>
                        <a:spcAft>
                          <a:spcPts val="0"/>
                        </a:spcAft>
                      </a:pPr>
                      <a:r>
                        <a:rPr lang="ru-RU" sz="1200" dirty="0">
                          <a:solidFill>
                            <a:schemeClr val="tx1"/>
                          </a:solidFill>
                          <a:effectLst/>
                          <a:hlinkClick r:id="rId30" tooltip="Список статей, опубликованных в журнале"/>
                        </a:rPr>
                        <a:t>273</a:t>
                      </a:r>
                      <a:r>
                        <a:rPr lang="ru-RU" sz="1200" u="none" strike="noStrike" dirty="0">
                          <a:solidFill>
                            <a:schemeClr val="tx1"/>
                          </a:solidFill>
                          <a:effectLst/>
                          <a:hlinkClick r:id="rId31" tooltip="&quot;Анализ публикационной активности журнала&quot; "/>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rPr>
                        <a:t>0</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r>
              <a:tr h="724148">
                <a:tc>
                  <a:txBody>
                    <a:bodyPr/>
                    <a:lstStyle/>
                    <a:p>
                      <a:pPr algn="ctr">
                        <a:lnSpc>
                          <a:spcPct val="107000"/>
                        </a:lnSpc>
                        <a:spcAft>
                          <a:spcPts val="0"/>
                        </a:spcAft>
                      </a:pPr>
                      <a:r>
                        <a:rPr lang="ru-RU" sz="1200">
                          <a:solidFill>
                            <a:schemeClr val="tx1"/>
                          </a:solidFill>
                          <a:effectLst/>
                        </a:rPr>
                        <a:t>5.</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endParaRPr lang="ru-RU"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566" marR="15566" marT="15566" marB="15566"/>
                </a:tc>
                <a:tc>
                  <a:txBody>
                    <a:bodyPr/>
                    <a:lstStyle/>
                    <a:p>
                      <a:pPr>
                        <a:lnSpc>
                          <a:spcPct val="107000"/>
                        </a:lnSpc>
                        <a:spcAft>
                          <a:spcPts val="0"/>
                        </a:spcAft>
                      </a:pPr>
                      <a:r>
                        <a:rPr lang="ru-RU" sz="1200" dirty="0">
                          <a:solidFill>
                            <a:schemeClr val="tx1"/>
                          </a:solidFill>
                          <a:effectLst/>
                          <a:highlight>
                            <a:srgbClr val="FFFF00"/>
                          </a:highlight>
                          <a:hlinkClick r:id="rId32" tooltip="Информация о журнале"/>
                        </a:rPr>
                        <a:t>Вестник Кыргызско-Российского славянского университета</a:t>
                      </a:r>
                      <a:r>
                        <a:rPr lang="ru-RU" sz="1200" dirty="0">
                          <a:solidFill>
                            <a:schemeClr val="tx1"/>
                          </a:solidFill>
                          <a:effectLst/>
                          <a:highlight>
                            <a:srgbClr val="FFFF00"/>
                          </a:highlight>
                        </a:rPr>
                        <a:t/>
                      </a:r>
                      <a:br>
                        <a:rPr lang="ru-RU" sz="1200" dirty="0">
                          <a:solidFill>
                            <a:schemeClr val="tx1"/>
                          </a:solidFill>
                          <a:effectLst/>
                          <a:highlight>
                            <a:srgbClr val="FFFF00"/>
                          </a:highlight>
                        </a:rPr>
                      </a:br>
                      <a:r>
                        <a:rPr lang="ru-RU" sz="1200" dirty="0">
                          <a:solidFill>
                            <a:schemeClr val="tx1"/>
                          </a:solidFill>
                          <a:effectLst/>
                          <a:highlight>
                            <a:srgbClr val="FFFF00"/>
                          </a:highlight>
                          <a:hlinkClick r:id="rId33" tooltip="Список журналов издательства"/>
                        </a:rPr>
                        <a:t>Кыргызско-Российский Славянский университет</a:t>
                      </a:r>
                      <a:r>
                        <a:rPr lang="ru-RU" sz="1200" dirty="0">
                          <a:solidFill>
                            <a:schemeClr val="tx1"/>
                          </a:solidFill>
                          <a:effectLst/>
                          <a:highlight>
                            <a:srgbClr val="FFFF00"/>
                          </a:highlight>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ighlight>
                            <a:srgbClr val="FFFF00"/>
                          </a:highlight>
                          <a:hlinkClick r:id="rId34" tooltip="Список выпусков журнала на eLibrary.Ru"/>
                        </a:rPr>
                        <a:t>119</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r">
                        <a:lnSpc>
                          <a:spcPct val="107000"/>
                        </a:lnSpc>
                        <a:spcAft>
                          <a:spcPts val="0"/>
                        </a:spcAft>
                      </a:pPr>
                      <a:r>
                        <a:rPr lang="ru-RU" sz="1200" dirty="0">
                          <a:solidFill>
                            <a:schemeClr val="tx1"/>
                          </a:solidFill>
                          <a:effectLst/>
                          <a:highlight>
                            <a:srgbClr val="FFFF00"/>
                          </a:highlight>
                          <a:hlinkClick r:id="rId35" tooltip="Список статей, опубликованных в журнале"/>
                        </a:rPr>
                        <a:t>4838</a:t>
                      </a:r>
                      <a:r>
                        <a:rPr lang="ru-RU" sz="1200" u="none" strike="noStrike" dirty="0">
                          <a:solidFill>
                            <a:schemeClr val="tx1"/>
                          </a:solidFill>
                          <a:effectLst/>
                          <a:hlinkClick r:id="rId36" tooltip="&quot;Анализ публикационной активности журнала&quot; "/>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ighlight>
                            <a:srgbClr val="FFFF00"/>
                          </a:highlight>
                          <a:hlinkClick r:id="rId37" tooltip="Список публикаций, ссылающихся на статьи в данном журнале"/>
                        </a:rPr>
                        <a:t>1118</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r>
              <a:tr h="585783">
                <a:tc>
                  <a:txBody>
                    <a:bodyPr/>
                    <a:lstStyle/>
                    <a:p>
                      <a:pPr algn="ctr">
                        <a:lnSpc>
                          <a:spcPct val="107000"/>
                        </a:lnSpc>
                        <a:spcAft>
                          <a:spcPts val="0"/>
                        </a:spcAft>
                      </a:pPr>
                      <a:r>
                        <a:rPr lang="ru-RU" sz="1200">
                          <a:solidFill>
                            <a:schemeClr val="tx1"/>
                          </a:solidFill>
                          <a:effectLst/>
                        </a:rPr>
                        <a:t>6.</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endParaRPr lang="ru-RU"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566" marR="15566" marT="15566" marB="15566"/>
                </a:tc>
                <a:tc>
                  <a:txBody>
                    <a:bodyPr/>
                    <a:lstStyle/>
                    <a:p>
                      <a:pPr>
                        <a:lnSpc>
                          <a:spcPct val="107000"/>
                        </a:lnSpc>
                        <a:spcAft>
                          <a:spcPts val="0"/>
                        </a:spcAft>
                      </a:pPr>
                      <a:r>
                        <a:rPr lang="ru-RU" sz="1200">
                          <a:solidFill>
                            <a:schemeClr val="tx1"/>
                          </a:solidFill>
                          <a:effectLst/>
                          <a:hlinkClick r:id="rId38" tooltip="Информация о журнале"/>
                        </a:rPr>
                        <a:t>Известия ВУЗов Кыргызстана</a:t>
                      </a:r>
                      <a:r>
                        <a:rPr lang="ru-RU" sz="1200">
                          <a:solidFill>
                            <a:schemeClr val="tx1"/>
                          </a:solidFill>
                          <a:effectLst/>
                        </a:rPr>
                        <a:t/>
                      </a:r>
                      <a:br>
                        <a:rPr lang="ru-RU" sz="1200">
                          <a:solidFill>
                            <a:schemeClr val="tx1"/>
                          </a:solidFill>
                          <a:effectLst/>
                        </a:rPr>
                      </a:br>
                      <a:r>
                        <a:rPr lang="ru-RU" sz="1200">
                          <a:solidFill>
                            <a:schemeClr val="tx1"/>
                          </a:solidFill>
                          <a:effectLst/>
                          <a:hlinkClick r:id="rId39" tooltip="Список журналов издательства"/>
                        </a:rPr>
                        <a:t>Общество с ограниченной ответственностью "Наука и новые технологии"</a:t>
                      </a:r>
                      <a:r>
                        <a:rPr lang="ru-RU" sz="1200">
                          <a:solidFill>
                            <a:schemeClr val="tx1"/>
                          </a:solidFill>
                          <a:effectLst/>
                        </a:rPr>
                        <a:t> </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linkClick r:id="rId40" tooltip="Список выпусков журнала на eLibrary.Ru"/>
                        </a:rPr>
                        <a:t>26</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r">
                        <a:lnSpc>
                          <a:spcPct val="107000"/>
                        </a:lnSpc>
                        <a:spcAft>
                          <a:spcPts val="0"/>
                        </a:spcAft>
                      </a:pPr>
                      <a:r>
                        <a:rPr lang="ru-RU" sz="1200" dirty="0">
                          <a:solidFill>
                            <a:schemeClr val="tx1"/>
                          </a:solidFill>
                          <a:effectLst/>
                          <a:hlinkClick r:id="rId41" tooltip="Список статей, опубликованных в журнале"/>
                        </a:rPr>
                        <a:t>1839</a:t>
                      </a:r>
                      <a:r>
                        <a:rPr lang="ru-RU" sz="1200" u="none" strike="noStrike" dirty="0">
                          <a:solidFill>
                            <a:schemeClr val="tx1"/>
                          </a:solidFill>
                          <a:effectLst/>
                          <a:hlinkClick r:id="rId42" tooltip="&quot;Анализ публикационной активности журнала&quot; "/>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linkClick r:id="rId43" tooltip="Список публикаций, ссылающихся на статьи в данном журнале"/>
                        </a:rPr>
                        <a:t>54</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r>
              <a:tr h="724148">
                <a:tc>
                  <a:txBody>
                    <a:bodyPr/>
                    <a:lstStyle/>
                    <a:p>
                      <a:pPr algn="ctr">
                        <a:lnSpc>
                          <a:spcPct val="107000"/>
                        </a:lnSpc>
                        <a:spcAft>
                          <a:spcPts val="0"/>
                        </a:spcAft>
                      </a:pPr>
                      <a:r>
                        <a:rPr lang="ru-RU" sz="1200">
                          <a:solidFill>
                            <a:schemeClr val="tx1"/>
                          </a:solidFill>
                          <a:effectLst/>
                        </a:rPr>
                        <a:t>7.</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endParaRPr lang="ru-RU"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566" marR="15566" marT="15566" marB="15566"/>
                </a:tc>
                <a:tc>
                  <a:txBody>
                    <a:bodyPr/>
                    <a:lstStyle/>
                    <a:p>
                      <a:pPr>
                        <a:lnSpc>
                          <a:spcPct val="107000"/>
                        </a:lnSpc>
                        <a:spcAft>
                          <a:spcPts val="0"/>
                        </a:spcAft>
                      </a:pPr>
                      <a:r>
                        <a:rPr lang="ru-RU" sz="1200">
                          <a:solidFill>
                            <a:schemeClr val="tx1"/>
                          </a:solidFill>
                          <a:effectLst/>
                          <a:hlinkClick r:id="rId44" tooltip="Информация о журнале"/>
                        </a:rPr>
                        <a:t>Наука, новые технологии и инновации</a:t>
                      </a:r>
                      <a:r>
                        <a:rPr lang="ru-RU" sz="1200">
                          <a:solidFill>
                            <a:schemeClr val="tx1"/>
                          </a:solidFill>
                          <a:effectLst/>
                        </a:rPr>
                        <a:t/>
                      </a:r>
                      <a:br>
                        <a:rPr lang="ru-RU" sz="1200">
                          <a:solidFill>
                            <a:schemeClr val="tx1"/>
                          </a:solidFill>
                          <a:effectLst/>
                        </a:rPr>
                      </a:br>
                      <a:r>
                        <a:rPr lang="ru-RU" sz="1200">
                          <a:solidFill>
                            <a:schemeClr val="tx1"/>
                          </a:solidFill>
                          <a:effectLst/>
                          <a:hlinkClick r:id="rId39" tooltip="Список журналов издательства"/>
                        </a:rPr>
                        <a:t>Общество с ограниченной ответственностью "Наука и новые технологии"</a:t>
                      </a:r>
                      <a:r>
                        <a:rPr lang="ru-RU" sz="1200">
                          <a:solidFill>
                            <a:schemeClr val="tx1"/>
                          </a:solidFill>
                          <a:effectLst/>
                        </a:rPr>
                        <a:t> </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a:solidFill>
                            <a:schemeClr val="tx1"/>
                          </a:solidFill>
                          <a:effectLst/>
                          <a:hlinkClick r:id="rId45" tooltip="Список выпусков журнала на eLibrary.Ru"/>
                        </a:rPr>
                        <a:t>23</a:t>
                      </a:r>
                      <a:endParaRPr lang="ru-RU"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r">
                        <a:lnSpc>
                          <a:spcPct val="107000"/>
                        </a:lnSpc>
                        <a:spcAft>
                          <a:spcPts val="0"/>
                        </a:spcAft>
                      </a:pPr>
                      <a:r>
                        <a:rPr lang="ru-RU" sz="1200" dirty="0">
                          <a:solidFill>
                            <a:schemeClr val="tx1"/>
                          </a:solidFill>
                          <a:effectLst/>
                          <a:hlinkClick r:id="rId46" tooltip="Список статей, опубликованных в журнале"/>
                        </a:rPr>
                        <a:t>1502</a:t>
                      </a:r>
                      <a:r>
                        <a:rPr lang="ru-RU" sz="1200" u="none" strike="noStrike" dirty="0">
                          <a:solidFill>
                            <a:schemeClr val="tx1"/>
                          </a:solidFill>
                          <a:effectLst/>
                          <a:hlinkClick r:id="rId47" tooltip="&quot;Анализ публикационной активности журнала&quot; "/>
                        </a:rPr>
                        <a:t> </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c>
                  <a:txBody>
                    <a:bodyPr/>
                    <a:lstStyle/>
                    <a:p>
                      <a:pPr algn="ctr">
                        <a:lnSpc>
                          <a:spcPct val="107000"/>
                        </a:lnSpc>
                        <a:spcAft>
                          <a:spcPts val="0"/>
                        </a:spcAft>
                      </a:pPr>
                      <a:r>
                        <a:rPr lang="ru-RU" sz="1200" dirty="0">
                          <a:solidFill>
                            <a:schemeClr val="tx1"/>
                          </a:solidFill>
                          <a:effectLst/>
                          <a:hlinkClick r:id="rId48" tooltip="Список публикаций, ссылающихся на статьи в данном журнале"/>
                        </a:rPr>
                        <a:t>141</a:t>
                      </a:r>
                      <a:endPar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566" marR="15566" marT="15566" marB="15566"/>
                </a:tc>
              </a:tr>
            </a:tbl>
          </a:graphicData>
        </a:graphic>
      </p:graphicFrame>
      <p:pic>
        <p:nvPicPr>
          <p:cNvPr id="4117" name="Рисунок 7" descr="http://elibrary.ru/pic/stat.gif">
            <a:hlinkClick r:id="rId14" tooltip="&quot;Анализ публикационной активности журнала&quo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33398" y="764158"/>
            <a:ext cx="302567" cy="234719"/>
          </a:xfrm>
          <a:prstGeom prst="rect">
            <a:avLst/>
          </a:prstGeom>
          <a:noFill/>
          <a:extLst>
            <a:ext uri="{909E8E84-426E-40DD-AFC4-6F175D3DCCD1}">
              <a14:hiddenFill xmlns:a14="http://schemas.microsoft.com/office/drawing/2010/main">
                <a:solidFill>
                  <a:srgbClr val="FFFFFF"/>
                </a:solidFill>
              </a14:hiddenFill>
            </a:ext>
          </a:extLst>
        </p:spPr>
      </p:pic>
      <p:pic>
        <p:nvPicPr>
          <p:cNvPr id="4116" name="Рисунок 6" descr="http://elibrary.ru/pic/stat.gif">
            <a:hlinkClick r:id="rId19" tooltip="&quot;Анализ публикационной активности журнала&quo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33398" y="764158"/>
            <a:ext cx="302567" cy="234719"/>
          </a:xfrm>
          <a:prstGeom prst="rect">
            <a:avLst/>
          </a:prstGeom>
          <a:noFill/>
          <a:extLst>
            <a:ext uri="{909E8E84-426E-40DD-AFC4-6F175D3DCCD1}">
              <a14:hiddenFill xmlns:a14="http://schemas.microsoft.com/office/drawing/2010/main">
                <a:solidFill>
                  <a:srgbClr val="FFFFFF"/>
                </a:solidFill>
              </a14:hiddenFill>
            </a:ext>
          </a:extLst>
        </p:spPr>
      </p:pic>
      <p:pic>
        <p:nvPicPr>
          <p:cNvPr id="4115" name="Рисунок 5" descr="http://elibrary.ru/pic/stat.gif">
            <a:hlinkClick r:id="rId25" tooltip="&quot;Анализ публикационной активности журнала&quo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33398" y="764158"/>
            <a:ext cx="302567" cy="234719"/>
          </a:xfrm>
          <a:prstGeom prst="rect">
            <a:avLst/>
          </a:prstGeom>
          <a:noFill/>
          <a:extLst>
            <a:ext uri="{909E8E84-426E-40DD-AFC4-6F175D3DCCD1}">
              <a14:hiddenFill xmlns:a14="http://schemas.microsoft.com/office/drawing/2010/main">
                <a:solidFill>
                  <a:srgbClr val="FFFFFF"/>
                </a:solidFill>
              </a14:hiddenFill>
            </a:ext>
          </a:extLst>
        </p:spPr>
      </p:pic>
      <p:pic>
        <p:nvPicPr>
          <p:cNvPr id="4114" name="Рисунок 4" descr="http://elibrary.ru/pic/stat.gif">
            <a:hlinkClick r:id="rId31" tooltip="&quot;Анализ публикационной активности журнала&quo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33398" y="764158"/>
            <a:ext cx="302567" cy="234719"/>
          </a:xfrm>
          <a:prstGeom prst="rect">
            <a:avLst/>
          </a:prstGeom>
          <a:noFill/>
          <a:extLst>
            <a:ext uri="{909E8E84-426E-40DD-AFC4-6F175D3DCCD1}">
              <a14:hiddenFill xmlns:a14="http://schemas.microsoft.com/office/drawing/2010/main">
                <a:solidFill>
                  <a:srgbClr val="FFFFFF"/>
                </a:solidFill>
              </a14:hiddenFill>
            </a:ext>
          </a:extLst>
        </p:spPr>
      </p:pic>
      <p:pic>
        <p:nvPicPr>
          <p:cNvPr id="4113" name="Рисунок 3" descr="http://elibrary.ru/pic/stat.gif">
            <a:hlinkClick r:id="rId36" tooltip="&quot;Анализ публикационной активности журнала&quo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33398" y="764158"/>
            <a:ext cx="302567" cy="234719"/>
          </a:xfrm>
          <a:prstGeom prst="rect">
            <a:avLst/>
          </a:prstGeom>
          <a:noFill/>
          <a:extLst>
            <a:ext uri="{909E8E84-426E-40DD-AFC4-6F175D3DCCD1}">
              <a14:hiddenFill xmlns:a14="http://schemas.microsoft.com/office/drawing/2010/main">
                <a:solidFill>
                  <a:srgbClr val="FFFFFF"/>
                </a:solidFill>
              </a14:hiddenFill>
            </a:ext>
          </a:extLst>
        </p:spPr>
      </p:pic>
      <p:pic>
        <p:nvPicPr>
          <p:cNvPr id="4112" name="Рисунок 2" descr="http://elibrary.ru/pic/stat.gif">
            <a:hlinkClick r:id="rId42" tooltip="&quot;Анализ публикационной активности журнала&quo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33398" y="764158"/>
            <a:ext cx="302567" cy="234719"/>
          </a:xfrm>
          <a:prstGeom prst="rect">
            <a:avLst/>
          </a:prstGeom>
          <a:noFill/>
          <a:extLst>
            <a:ext uri="{909E8E84-426E-40DD-AFC4-6F175D3DCCD1}">
              <a14:hiddenFill xmlns:a14="http://schemas.microsoft.com/office/drawing/2010/main">
                <a:solidFill>
                  <a:srgbClr val="FFFFFF"/>
                </a:solidFill>
              </a14:hiddenFill>
            </a:ext>
          </a:extLst>
        </p:spPr>
      </p:pic>
      <p:pic>
        <p:nvPicPr>
          <p:cNvPr id="4111" name="Рисунок 1" descr="http://elibrary.ru/pic/stat.gif">
            <a:hlinkClick r:id="rId47" tooltip="&quot;Анализ публикационной активности журнала&quo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33398" y="764158"/>
            <a:ext cx="302567" cy="234719"/>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4335" name="HTMLCheckbox1" r:id="rId2" imgW="228600" imgH="274320"/>
        </mc:Choice>
        <mc:Fallback>
          <p:control name="HTMLCheckbox1" r:id="rId2" imgW="228600" imgH="274320">
            <p:pic>
              <p:nvPicPr>
                <p:cNvPr id="16" name="HTMLCheckbox1"/>
                <p:cNvPicPr preferRelativeResize="0">
                  <a:picLocks noChangeArrowheads="1" noChangeShapeType="1"/>
                </p:cNvPicPr>
                <p:nvPr/>
              </p:nvPicPr>
              <p:blipFill>
                <a:blip r:embed="rId50"/>
                <a:srcRect/>
                <a:stretch>
                  <a:fillRect/>
                </a:stretch>
              </p:blipFill>
              <p:spPr bwMode="auto">
                <a:xfrm>
                  <a:off x="2576447" y="764158"/>
                  <a:ext cx="3630814" cy="28515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336" name="HTMLCheckbox2" r:id="rId3" imgW="228600" imgH="274320"/>
        </mc:Choice>
        <mc:Fallback>
          <p:control name="HTMLCheckbox2" r:id="rId3" imgW="228600" imgH="274320">
            <p:pic>
              <p:nvPicPr>
                <p:cNvPr id="17" name="HTMLCheckbox2"/>
                <p:cNvPicPr preferRelativeResize="0">
                  <a:picLocks noChangeArrowheads="1" noChangeShapeType="1"/>
                </p:cNvPicPr>
                <p:nvPr/>
              </p:nvPicPr>
              <p:blipFill>
                <a:blip r:embed="rId50"/>
                <a:srcRect/>
                <a:stretch>
                  <a:fillRect/>
                </a:stretch>
              </p:blipFill>
              <p:spPr bwMode="auto">
                <a:xfrm>
                  <a:off x="2576447" y="764158"/>
                  <a:ext cx="3630814" cy="28515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337" name="HTMLCheckbox3" r:id="rId4" imgW="228600" imgH="274320"/>
        </mc:Choice>
        <mc:Fallback>
          <p:control name="HTMLCheckbox3" r:id="rId4" imgW="228600" imgH="274320">
            <p:pic>
              <p:nvPicPr>
                <p:cNvPr id="18" name="HTMLCheckbox3"/>
                <p:cNvPicPr preferRelativeResize="0">
                  <a:picLocks noChangeArrowheads="1" noChangeShapeType="1"/>
                </p:cNvPicPr>
                <p:nvPr/>
              </p:nvPicPr>
              <p:blipFill>
                <a:blip r:embed="rId50"/>
                <a:srcRect/>
                <a:stretch>
                  <a:fillRect/>
                </a:stretch>
              </p:blipFill>
              <p:spPr bwMode="auto">
                <a:xfrm>
                  <a:off x="2576447" y="764158"/>
                  <a:ext cx="3630814" cy="28515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338" name="HTMLCheckbox4" r:id="rId5" imgW="228600" imgH="274320"/>
        </mc:Choice>
        <mc:Fallback>
          <p:control name="HTMLCheckbox4" r:id="rId5" imgW="228600" imgH="274320">
            <p:pic>
              <p:nvPicPr>
                <p:cNvPr id="19" name="HTMLCheckbox4"/>
                <p:cNvPicPr preferRelativeResize="0">
                  <a:picLocks noChangeArrowheads="1" noChangeShapeType="1"/>
                </p:cNvPicPr>
                <p:nvPr/>
              </p:nvPicPr>
              <p:blipFill>
                <a:blip r:embed="rId50"/>
                <a:srcRect/>
                <a:stretch>
                  <a:fillRect/>
                </a:stretch>
              </p:blipFill>
              <p:spPr bwMode="auto">
                <a:xfrm>
                  <a:off x="2576447" y="764158"/>
                  <a:ext cx="3630814" cy="28515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339" name="HTMLCheckbox5" r:id="rId6" imgW="228600" imgH="274320"/>
        </mc:Choice>
        <mc:Fallback>
          <p:control name="HTMLCheckbox5" r:id="rId6" imgW="228600" imgH="274320">
            <p:pic>
              <p:nvPicPr>
                <p:cNvPr id="20" name="HTMLCheckbox5"/>
                <p:cNvPicPr preferRelativeResize="0">
                  <a:picLocks noChangeArrowheads="1" noChangeShapeType="1"/>
                </p:cNvPicPr>
                <p:nvPr/>
              </p:nvPicPr>
              <p:blipFill>
                <a:blip r:embed="rId51"/>
                <a:srcRect/>
                <a:stretch>
                  <a:fillRect/>
                </a:stretch>
              </p:blipFill>
              <p:spPr bwMode="auto">
                <a:xfrm>
                  <a:off x="2576447" y="764158"/>
                  <a:ext cx="3630814" cy="28515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340" name="HTMLCheckbox6" r:id="rId7" imgW="228600" imgH="274320"/>
        </mc:Choice>
        <mc:Fallback>
          <p:control name="HTMLCheckbox6" r:id="rId7" imgW="228600" imgH="274320">
            <p:pic>
              <p:nvPicPr>
                <p:cNvPr id="21" name="HTMLCheckbox6"/>
                <p:cNvPicPr preferRelativeResize="0">
                  <a:picLocks noChangeArrowheads="1" noChangeShapeType="1"/>
                </p:cNvPicPr>
                <p:nvPr/>
              </p:nvPicPr>
              <p:blipFill>
                <a:blip r:embed="rId50"/>
                <a:srcRect/>
                <a:stretch>
                  <a:fillRect/>
                </a:stretch>
              </p:blipFill>
              <p:spPr bwMode="auto">
                <a:xfrm>
                  <a:off x="2576447" y="764158"/>
                  <a:ext cx="3630814" cy="28515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341" name="HTMLCheckbox7" r:id="rId8" imgW="228600" imgH="274320"/>
        </mc:Choice>
        <mc:Fallback>
          <p:control name="HTMLCheckbox7" r:id="rId8" imgW="228600" imgH="274320">
            <p:pic>
              <p:nvPicPr>
                <p:cNvPr id="22" name="HTMLCheckbox7"/>
                <p:cNvPicPr preferRelativeResize="0">
                  <a:picLocks noChangeArrowheads="1" noChangeShapeType="1"/>
                </p:cNvPicPr>
                <p:nvPr/>
              </p:nvPicPr>
              <p:blipFill>
                <a:blip r:embed="rId50"/>
                <a:srcRect/>
                <a:stretch>
                  <a:fillRect/>
                </a:stretch>
              </p:blipFill>
              <p:spPr bwMode="auto">
                <a:xfrm>
                  <a:off x="2576447" y="764158"/>
                  <a:ext cx="3630814" cy="28515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7758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6324" y="147338"/>
            <a:ext cx="6589199" cy="473350"/>
          </a:xfrm>
        </p:spPr>
        <p:txBody>
          <a:bodyPr>
            <a:normAutofit/>
          </a:bodyPr>
          <a:lstStyle/>
          <a:p>
            <a:pPr algn="ctr"/>
            <a:r>
              <a:rPr lang="ru-RU" sz="2400" b="1" dirty="0">
                <a:solidFill>
                  <a:srgbClr val="FF0000"/>
                </a:solidFill>
              </a:rPr>
              <a:t>Информация о журнале в РИНЦ</a:t>
            </a:r>
          </a:p>
        </p:txBody>
      </p:sp>
      <p:sp>
        <p:nvSpPr>
          <p:cNvPr id="3" name="Объект 2"/>
          <p:cNvSpPr>
            <a:spLocks noGrp="1"/>
          </p:cNvSpPr>
          <p:nvPr>
            <p:ph idx="1"/>
          </p:nvPr>
        </p:nvSpPr>
        <p:spPr>
          <a:xfrm>
            <a:off x="1259633" y="1268760"/>
            <a:ext cx="7274768" cy="4642462"/>
          </a:xfrm>
        </p:spPr>
        <p:txBody>
          <a:bodyPr>
            <a:normAutofit fontScale="92500" lnSpcReduction="20000"/>
          </a:bodyPr>
          <a:lstStyle/>
          <a:p>
            <a:r>
              <a:rPr lang="ru-RU" dirty="0"/>
              <a:t>Научная электронная библиотека eLIBRARY.RU, начиная с 2005 года, продолжает работу по созданию Российского индекса научного цитирования (РИНЦ</a:t>
            </a:r>
            <a:r>
              <a:rPr lang="ru-RU" dirty="0" smtClean="0"/>
              <a:t>).</a:t>
            </a:r>
          </a:p>
          <a:p>
            <a:r>
              <a:rPr lang="ru-RU" dirty="0" smtClean="0"/>
              <a:t> </a:t>
            </a:r>
            <a:r>
              <a:rPr lang="ru-RU" dirty="0"/>
              <a:t>"Российский индекс научного цитирования" - это аналитическая база данных, формирующаяся в результате обработки ведущих российских научных журналов и содержащая, библиографическую информацию, извлеченную из текста статей и </a:t>
            </a:r>
            <a:r>
              <a:rPr lang="ru-RU" dirty="0" err="1"/>
              <a:t>пристатейных</a:t>
            </a:r>
            <a:r>
              <a:rPr lang="ru-RU" dirty="0"/>
              <a:t> ссылок.</a:t>
            </a:r>
          </a:p>
          <a:p>
            <a:r>
              <a:rPr lang="ru-RU" dirty="0"/>
              <a:t>Организация и поддержка базы данных РИНЦ на высоком качественном уровне возможна при тесном взаимодействии с издательствами. Мы приглашаем к сотрудничеству все российские организации, выпускающие научные периодические и продолжающиеся издания</a:t>
            </a:r>
            <a:r>
              <a:rPr lang="ru-RU" dirty="0" smtClean="0"/>
              <a:t>.</a:t>
            </a:r>
          </a:p>
          <a:p>
            <a:r>
              <a:rPr lang="ru-RU" dirty="0" smtClean="0"/>
              <a:t>Для </a:t>
            </a:r>
            <a:r>
              <a:rPr lang="ru-RU" dirty="0"/>
              <a:t>включения периодических (и серийных) изданий в базу данных РИНЦ - необходимо заключить Лицензионный договор с Научной электронной библиотекой</a:t>
            </a:r>
            <a:r>
              <a:rPr lang="ru-RU" dirty="0" smtClean="0"/>
              <a:t>.</a:t>
            </a:r>
          </a:p>
          <a:p>
            <a:r>
              <a:rPr lang="ru-RU" b="1" dirty="0" smtClean="0"/>
              <a:t>Издания стран СНГ индексируются в РИНЦ</a:t>
            </a:r>
            <a:r>
              <a:rPr lang="ru-RU" dirty="0" smtClean="0"/>
              <a:t>.</a:t>
            </a:r>
          </a:p>
          <a:p>
            <a:r>
              <a:rPr lang="ru-RU" dirty="0" smtClean="0"/>
              <a:t> </a:t>
            </a:r>
            <a:r>
              <a:rPr lang="en-US" dirty="0">
                <a:hlinkClick r:id="rId2"/>
              </a:rPr>
              <a:t>http://</a:t>
            </a:r>
            <a:r>
              <a:rPr lang="en-US" dirty="0" smtClean="0">
                <a:hlinkClick r:id="rId2"/>
              </a:rPr>
              <a:t>elibrary.ru/publ_terms.asp</a:t>
            </a:r>
            <a:endParaRPr lang="en-US" dirty="0" smtClean="0"/>
          </a:p>
          <a:p>
            <a:endParaRPr lang="ru-RU" dirty="0"/>
          </a:p>
          <a:p>
            <a:endParaRPr lang="ru-RU" dirty="0"/>
          </a:p>
        </p:txBody>
      </p:sp>
      <p:sp>
        <p:nvSpPr>
          <p:cNvPr id="4" name="Нижний колонтитул 3"/>
          <p:cNvSpPr>
            <a:spLocks noGrp="1"/>
          </p:cNvSpPr>
          <p:nvPr>
            <p:ph type="ftr" sz="quarter" idx="11"/>
          </p:nvPr>
        </p:nvSpPr>
        <p:spPr>
          <a:xfrm>
            <a:off x="1835696" y="6135809"/>
            <a:ext cx="6408711" cy="365125"/>
          </a:xfrm>
        </p:spPr>
        <p:txBody>
          <a:bodyPr/>
          <a:lstStyle/>
          <a:p>
            <a:r>
              <a:rPr lang="ru-RU" dirty="0"/>
              <a:t>© О.Н. Римская. О публикациях результатов  научных исследований для защиты диссертаций. 2016</a:t>
            </a:r>
          </a:p>
          <a:p>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14</a:t>
            </a:fld>
            <a:endParaRPr lang="ru-RU" dirty="0"/>
          </a:p>
        </p:txBody>
      </p:sp>
      <p:pic>
        <p:nvPicPr>
          <p:cNvPr id="6" name="Рисунок 5"/>
          <p:cNvPicPr>
            <a:picLocks noChangeAspect="1"/>
          </p:cNvPicPr>
          <p:nvPr/>
        </p:nvPicPr>
        <p:blipFill>
          <a:blip r:embed="rId3"/>
          <a:stretch>
            <a:fillRect/>
          </a:stretch>
        </p:blipFill>
        <p:spPr>
          <a:xfrm>
            <a:off x="512648" y="765065"/>
            <a:ext cx="8316417" cy="5688632"/>
          </a:xfrm>
          <a:prstGeom prst="rect">
            <a:avLst/>
          </a:prstGeom>
        </p:spPr>
      </p:pic>
    </p:spTree>
    <p:extLst>
      <p:ext uri="{BB962C8B-B14F-4D97-AF65-F5344CB8AC3E}">
        <p14:creationId xmlns:p14="http://schemas.microsoft.com/office/powerpoint/2010/main" val="1210946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332656"/>
            <a:ext cx="7272807" cy="648072"/>
          </a:xfrm>
        </p:spPr>
        <p:txBody>
          <a:bodyPr>
            <a:normAutofit fontScale="90000"/>
          </a:bodyPr>
          <a:lstStyle/>
          <a:p>
            <a:pPr algn="ctr"/>
            <a:r>
              <a:rPr lang="ru-RU" sz="2000" b="1" dirty="0" smtClean="0">
                <a:solidFill>
                  <a:srgbClr val="FF0000"/>
                </a:solidFill>
              </a:rPr>
              <a:t>Появился новый ресурс для публикаций исследований</a:t>
            </a:r>
            <a:endParaRPr lang="ru-RU" sz="2000" b="1" dirty="0">
              <a:solidFill>
                <a:srgbClr val="FF0000"/>
              </a:solidFill>
            </a:endParaRPr>
          </a:p>
        </p:txBody>
      </p:sp>
      <p:sp>
        <p:nvSpPr>
          <p:cNvPr id="3" name="Объект 2"/>
          <p:cNvSpPr>
            <a:spLocks noGrp="1"/>
          </p:cNvSpPr>
          <p:nvPr>
            <p:ph idx="1"/>
          </p:nvPr>
        </p:nvSpPr>
        <p:spPr>
          <a:xfrm>
            <a:off x="971600" y="1052736"/>
            <a:ext cx="7920879" cy="5688632"/>
          </a:xfrm>
        </p:spPr>
        <p:txBody>
          <a:bodyPr>
            <a:noAutofit/>
          </a:bodyPr>
          <a:lstStyle/>
          <a:p>
            <a:r>
              <a:rPr lang="en-US" altLang="ru-RU" sz="1400" b="1" dirty="0">
                <a:solidFill>
                  <a:srgbClr val="FF6600"/>
                </a:solidFill>
                <a:latin typeface="Times New Roman" panose="02020603050405020304" pitchFamily="18" charset="0"/>
                <a:cs typeface="Times New Roman" panose="02020603050405020304" pitchFamily="18" charset="0"/>
              </a:rPr>
              <a:t>Russian Science Citation Index</a:t>
            </a:r>
            <a:r>
              <a:rPr lang="ru-RU" altLang="ru-RU" sz="1400" b="1" dirty="0">
                <a:solidFill>
                  <a:srgbClr val="FF6600"/>
                </a:solidFill>
                <a:latin typeface="Times New Roman" panose="02020603050405020304" pitchFamily="18" charset="0"/>
                <a:cs typeface="Times New Roman" panose="02020603050405020304" pitchFamily="18" charset="0"/>
              </a:rPr>
              <a:t> - </a:t>
            </a:r>
            <a:r>
              <a:rPr lang="ru-RU" altLang="ru-RU" sz="1400" dirty="0">
                <a:latin typeface="Times New Roman" panose="02020603050405020304" pitchFamily="18" charset="0"/>
                <a:cs typeface="Times New Roman" panose="02020603050405020304" pitchFamily="18" charset="0"/>
              </a:rPr>
              <a:t>с</a:t>
            </a:r>
            <a:r>
              <a:rPr lang="ru-RU" altLang="ru-RU" sz="1400" dirty="0">
                <a:solidFill>
                  <a:schemeClr val="tx2"/>
                </a:solidFill>
                <a:latin typeface="Times New Roman" panose="02020603050405020304" pitchFamily="18" charset="0"/>
                <a:cs typeface="Times New Roman" panose="02020603050405020304" pitchFamily="18" charset="0"/>
              </a:rPr>
              <a:t>овместный проект компаний </a:t>
            </a:r>
            <a:r>
              <a:rPr lang="en-US" altLang="ru-RU" sz="1400" dirty="0">
                <a:solidFill>
                  <a:schemeClr val="tx2"/>
                </a:solidFill>
                <a:latin typeface="Times New Roman" panose="02020603050405020304" pitchFamily="18" charset="0"/>
                <a:cs typeface="Times New Roman" panose="02020603050405020304" pitchFamily="18" charset="0"/>
              </a:rPr>
              <a:t>Thomson Reuters </a:t>
            </a:r>
            <a:r>
              <a:rPr lang="ru-RU" altLang="ru-RU" sz="1400" dirty="0">
                <a:solidFill>
                  <a:schemeClr val="tx2"/>
                </a:solidFill>
                <a:latin typeface="Times New Roman" panose="02020603050405020304" pitchFamily="18" charset="0"/>
                <a:cs typeface="Times New Roman" panose="02020603050405020304" pitchFamily="18" charset="0"/>
              </a:rPr>
              <a:t>и Научной электронной библиотеки </a:t>
            </a:r>
            <a:r>
              <a:rPr lang="en-US" altLang="ru-RU" sz="1400" dirty="0">
                <a:solidFill>
                  <a:schemeClr val="tx2"/>
                </a:solidFill>
                <a:latin typeface="Times New Roman" panose="02020603050405020304" pitchFamily="18" charset="0"/>
                <a:cs typeface="Times New Roman" panose="02020603050405020304" pitchFamily="18" charset="0"/>
              </a:rPr>
              <a:t>eLIBRARY.RU</a:t>
            </a:r>
            <a:r>
              <a:rPr lang="ru-RU" altLang="ru-RU" sz="1400" dirty="0">
                <a:solidFill>
                  <a:schemeClr val="tx2"/>
                </a:solidFill>
                <a:latin typeface="Times New Roman" panose="02020603050405020304" pitchFamily="18" charset="0"/>
                <a:cs typeface="Times New Roman" panose="02020603050405020304" pitchFamily="18" charset="0"/>
              </a:rPr>
              <a:t> при поддержке ВШЭ и РАН</a:t>
            </a:r>
            <a:r>
              <a:rPr lang="en-US" altLang="ru-RU" sz="1400" dirty="0">
                <a:solidFill>
                  <a:schemeClr val="tx2"/>
                </a:solidFill>
                <a:latin typeface="Times New Roman" panose="02020603050405020304" pitchFamily="18" charset="0"/>
                <a:cs typeface="Times New Roman" panose="02020603050405020304" pitchFamily="18" charset="0"/>
              </a:rPr>
              <a:t/>
            </a:r>
            <a:br>
              <a:rPr lang="en-US" altLang="ru-RU" sz="1400" dirty="0">
                <a:solidFill>
                  <a:schemeClr val="tx2"/>
                </a:solidFill>
                <a:latin typeface="Times New Roman" panose="02020603050405020304" pitchFamily="18" charset="0"/>
                <a:cs typeface="Times New Roman" panose="02020603050405020304" pitchFamily="18" charset="0"/>
              </a:rPr>
            </a:br>
            <a:r>
              <a:rPr lang="ru-RU" altLang="ru-RU" sz="1400" b="1" dirty="0" smtClean="0">
                <a:solidFill>
                  <a:srgbClr val="FF0000"/>
                </a:solidFill>
                <a:latin typeface="Times New Roman" panose="02020603050405020304" pitchFamily="18" charset="0"/>
                <a:cs typeface="Times New Roman" panose="02020603050405020304" pitchFamily="18" charset="0"/>
              </a:rPr>
              <a:t>Цель </a:t>
            </a:r>
            <a:r>
              <a:rPr lang="ru-RU" altLang="ru-RU" sz="1400" b="1" dirty="0">
                <a:solidFill>
                  <a:srgbClr val="FF0000"/>
                </a:solidFill>
                <a:latin typeface="Times New Roman" panose="02020603050405020304" pitchFamily="18" charset="0"/>
                <a:cs typeface="Times New Roman" panose="02020603050405020304" pitchFamily="18" charset="0"/>
              </a:rPr>
              <a:t>проекта: </a:t>
            </a:r>
            <a:r>
              <a:rPr lang="ru-RU" altLang="ru-RU" sz="1400" u="sng" dirty="0">
                <a:solidFill>
                  <a:srgbClr val="555555"/>
                </a:solidFill>
                <a:latin typeface="Times New Roman" panose="02020603050405020304" pitchFamily="18" charset="0"/>
                <a:cs typeface="Times New Roman" panose="02020603050405020304" pitchFamily="18" charset="0"/>
              </a:rPr>
              <a:t>размещение 1000 лучших российских журналов из РИНЦ на платформе </a:t>
            </a:r>
            <a:r>
              <a:rPr lang="en-US" altLang="ru-RU" sz="1400" u="sng" dirty="0">
                <a:solidFill>
                  <a:srgbClr val="555555"/>
                </a:solidFill>
                <a:latin typeface="Times New Roman" panose="02020603050405020304" pitchFamily="18" charset="0"/>
                <a:cs typeface="Times New Roman" panose="02020603050405020304" pitchFamily="18" charset="0"/>
              </a:rPr>
              <a:t>Web of Science </a:t>
            </a:r>
            <a:r>
              <a:rPr lang="ru-RU" altLang="ru-RU" sz="1400" u="sng" dirty="0">
                <a:solidFill>
                  <a:srgbClr val="555555"/>
                </a:solidFill>
                <a:latin typeface="Times New Roman" panose="02020603050405020304" pitchFamily="18" charset="0"/>
                <a:cs typeface="Times New Roman" panose="02020603050405020304" pitchFamily="18" charset="0"/>
              </a:rPr>
              <a:t>в виде отдельной базы данных </a:t>
            </a:r>
            <a:r>
              <a:rPr lang="en-US" altLang="ru-RU" sz="1400" u="sng" dirty="0">
                <a:solidFill>
                  <a:srgbClr val="555555"/>
                </a:solidFill>
                <a:latin typeface="Times New Roman" panose="02020603050405020304" pitchFamily="18" charset="0"/>
                <a:cs typeface="Times New Roman" panose="02020603050405020304" pitchFamily="18" charset="0"/>
              </a:rPr>
              <a:t>Russian Science Citation Index</a:t>
            </a:r>
            <a:r>
              <a:rPr lang="ru-RU" altLang="ru-RU" sz="1400" u="sng" dirty="0">
                <a:solidFill>
                  <a:srgbClr val="555555"/>
                </a:solidFill>
                <a:latin typeface="Times New Roman" panose="02020603050405020304" pitchFamily="18" charset="0"/>
                <a:cs typeface="Times New Roman" panose="02020603050405020304" pitchFamily="18" charset="0"/>
              </a:rPr>
              <a:t>. </a:t>
            </a:r>
            <a:r>
              <a:rPr lang="ru-RU" altLang="ru-RU" sz="1400" u="sng" dirty="0" smtClean="0">
                <a:solidFill>
                  <a:srgbClr val="555555"/>
                </a:solidFill>
                <a:latin typeface="Times New Roman" panose="02020603050405020304" pitchFamily="18" charset="0"/>
                <a:cs typeface="Times New Roman" panose="02020603050405020304" pitchFamily="18" charset="0"/>
              </a:rPr>
              <a:t> </a:t>
            </a:r>
            <a:r>
              <a:rPr lang="ru-RU" altLang="ru-RU" sz="1400" dirty="0" err="1" smtClean="0">
                <a:solidFill>
                  <a:srgbClr val="555555"/>
                </a:solidFill>
                <a:latin typeface="Times New Roman" panose="02020603050405020304" pitchFamily="18" charset="0"/>
                <a:cs typeface="Times New Roman" panose="02020603050405020304" pitchFamily="18" charset="0"/>
              </a:rPr>
              <a:t>Стартап</a:t>
            </a:r>
            <a:r>
              <a:rPr lang="ru-RU" altLang="ru-RU" sz="1400" dirty="0" smtClean="0">
                <a:solidFill>
                  <a:srgbClr val="555555"/>
                </a:solidFill>
                <a:latin typeface="Times New Roman" panose="02020603050405020304" pitchFamily="18" charset="0"/>
                <a:cs typeface="Times New Roman" panose="02020603050405020304" pitchFamily="18" charset="0"/>
              </a:rPr>
              <a:t> </a:t>
            </a:r>
            <a:r>
              <a:rPr lang="ru-RU" altLang="ru-RU" sz="1400" dirty="0">
                <a:solidFill>
                  <a:srgbClr val="555555"/>
                </a:solidFill>
                <a:latin typeface="Times New Roman" panose="02020603050405020304" pitchFamily="18" charset="0"/>
                <a:cs typeface="Times New Roman" panose="02020603050405020304" pitchFamily="18" charset="0"/>
              </a:rPr>
              <a:t>проекта </a:t>
            </a:r>
            <a:r>
              <a:rPr lang="ru-RU" altLang="ru-RU" sz="1400" dirty="0" smtClean="0">
                <a:solidFill>
                  <a:srgbClr val="555555"/>
                </a:solidFill>
                <a:latin typeface="Times New Roman" panose="02020603050405020304" pitchFamily="18" charset="0"/>
                <a:cs typeface="Times New Roman" panose="02020603050405020304" pitchFamily="18" charset="0"/>
              </a:rPr>
              <a:t>состоялся в </a:t>
            </a:r>
            <a:r>
              <a:rPr lang="ru-RU" altLang="ru-RU" sz="1400" dirty="0">
                <a:solidFill>
                  <a:srgbClr val="555555"/>
                </a:solidFill>
                <a:latin typeface="Times New Roman" panose="02020603050405020304" pitchFamily="18" charset="0"/>
                <a:cs typeface="Times New Roman" panose="02020603050405020304" pitchFamily="18" charset="0"/>
              </a:rPr>
              <a:t>конце 2015 года</a:t>
            </a:r>
            <a:r>
              <a:rPr lang="ru-RU" altLang="ru-RU" sz="1400" dirty="0" smtClean="0">
                <a:solidFill>
                  <a:srgbClr val="555555"/>
                </a:solidFill>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Совет </a:t>
            </a:r>
            <a:r>
              <a:rPr lang="ru-RU" sz="1400" dirty="0">
                <a:latin typeface="Times New Roman" panose="02020603050405020304" pitchFamily="18" charset="0"/>
                <a:cs typeface="Times New Roman" panose="02020603050405020304" pitchFamily="18" charset="0"/>
              </a:rPr>
              <a:t>по науке </a:t>
            </a:r>
            <a:r>
              <a:rPr lang="ru-RU" sz="1400" dirty="0" err="1">
                <a:latin typeface="Times New Roman" panose="02020603050405020304" pitchFamily="18" charset="0"/>
                <a:cs typeface="Times New Roman" panose="02020603050405020304" pitchFamily="18" charset="0"/>
              </a:rPr>
              <a:t>Минобрнауки</a:t>
            </a:r>
            <a:r>
              <a:rPr lang="ru-RU" sz="1400" dirty="0">
                <a:latin typeface="Times New Roman" panose="02020603050405020304" pitchFamily="18" charset="0"/>
                <a:cs typeface="Times New Roman" panose="02020603050405020304" pitchFamily="18" charset="0"/>
              </a:rPr>
              <a:t> России </a:t>
            </a:r>
            <a:r>
              <a:rPr lang="ru-RU" sz="1400" dirty="0" smtClean="0">
                <a:latin typeface="Times New Roman" panose="02020603050405020304" pitchFamily="18" charset="0"/>
                <a:cs typeface="Times New Roman" panose="02020603050405020304" pitchFamily="18" charset="0"/>
              </a:rPr>
              <a:t>отмечает</a:t>
            </a:r>
            <a:r>
              <a:rPr lang="ru-RU" sz="1400" dirty="0">
                <a:latin typeface="Times New Roman" panose="02020603050405020304" pitchFamily="18" charset="0"/>
                <a:cs typeface="Times New Roman" panose="02020603050405020304" pitchFamily="18" charset="0"/>
              </a:rPr>
              <a:t>, что новая версия «Перечня рецензируемых научных изданий, в которых должны быть опубликованы основные научные результаты диссертаций на соискание ученой степени кандидата наук, на соискание ученой степени доктора наук» </a:t>
            </a:r>
            <a:r>
              <a:rPr lang="ru-RU" sz="1400"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Перечень </a:t>
            </a:r>
            <a:r>
              <a:rPr lang="ru-RU" sz="1400" b="1" dirty="0">
                <a:latin typeface="Times New Roman" panose="02020603050405020304" pitchFamily="18" charset="0"/>
                <a:cs typeface="Times New Roman" panose="02020603050405020304" pitchFamily="18" charset="0"/>
              </a:rPr>
              <a:t>ВАК</a:t>
            </a:r>
            <a:r>
              <a:rPr lang="ru-RU" sz="1400" dirty="0">
                <a:latin typeface="Times New Roman" panose="02020603050405020304" pitchFamily="18" charset="0"/>
                <a:cs typeface="Times New Roman" panose="02020603050405020304" pitchFamily="18" charset="0"/>
              </a:rPr>
              <a:t>) по-прежнему </a:t>
            </a:r>
            <a:r>
              <a:rPr lang="ru-RU" sz="1400" b="1" dirty="0">
                <a:latin typeface="Times New Roman" panose="02020603050405020304" pitchFamily="18" charset="0"/>
                <a:cs typeface="Times New Roman" panose="02020603050405020304" pitchFamily="18" charset="0"/>
              </a:rPr>
              <a:t>содержит большое число изданий весьма невысокого научного уровня</a:t>
            </a:r>
            <a:r>
              <a:rPr lang="ru-RU" sz="1400" dirty="0">
                <a:latin typeface="Times New Roman" panose="02020603050405020304" pitchFamily="18" charset="0"/>
                <a:cs typeface="Times New Roman" panose="02020603050405020304" pitchFamily="18" charset="0"/>
              </a:rPr>
              <a:t>, не обеспечивающих проведения серьезной экспертизы публикуемых </a:t>
            </a:r>
            <a:r>
              <a:rPr lang="ru-RU" sz="1400" dirty="0" smtClean="0">
                <a:latin typeface="Times New Roman" panose="02020603050405020304" pitchFamily="18" charset="0"/>
                <a:cs typeface="Times New Roman" panose="02020603050405020304" pitchFamily="18" charset="0"/>
              </a:rPr>
              <a:t>материалов.</a:t>
            </a:r>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список </a:t>
            </a:r>
            <a:r>
              <a:rPr lang="ru-RU" sz="1400" dirty="0" err="1">
                <a:latin typeface="Times New Roman" panose="02020603050405020304" pitchFamily="18" charset="0"/>
                <a:cs typeface="Times New Roman" panose="02020603050405020304" pitchFamily="18" charset="0"/>
              </a:rPr>
              <a:t>Russian</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Science</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Citation</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Index</a:t>
            </a:r>
            <a:r>
              <a:rPr lang="ru-RU" sz="1400" dirty="0">
                <a:latin typeface="Times New Roman" panose="02020603050405020304" pitchFamily="18" charset="0"/>
                <a:cs typeface="Times New Roman" panose="02020603050405020304" pitchFamily="18" charset="0"/>
              </a:rPr>
              <a:t> (далее – RSCI) на платформе </a:t>
            </a:r>
            <a:r>
              <a:rPr lang="ru-RU" sz="1400" dirty="0" err="1">
                <a:latin typeface="Times New Roman" panose="02020603050405020304" pitchFamily="18" charset="0"/>
                <a:cs typeface="Times New Roman" panose="02020603050405020304" pitchFamily="18" charset="0"/>
              </a:rPr>
              <a:t>Web</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of</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Science</a:t>
            </a:r>
            <a:r>
              <a:rPr lang="ru-RU" sz="1400" dirty="0">
                <a:latin typeface="Times New Roman" panose="02020603050405020304" pitchFamily="18" charset="0"/>
                <a:cs typeface="Times New Roman" panose="02020603050405020304" pitchFamily="18" charset="0"/>
              </a:rPr>
              <a:t> вошли </a:t>
            </a:r>
            <a:r>
              <a:rPr lang="ru-RU" sz="1400" b="1" dirty="0">
                <a:latin typeface="Times New Roman" panose="02020603050405020304" pitchFamily="18" charset="0"/>
                <a:cs typeface="Times New Roman" panose="02020603050405020304" pitchFamily="18" charset="0"/>
              </a:rPr>
              <a:t>российские журналы, отобранные в результате тщательной экспертизы</a:t>
            </a:r>
            <a:r>
              <a:rPr lang="ru-RU" sz="1400" dirty="0">
                <a:latin typeface="Times New Roman" panose="02020603050405020304" pitchFamily="18" charset="0"/>
                <a:cs typeface="Times New Roman" panose="02020603050405020304" pitchFamily="18" charset="0"/>
              </a:rPr>
              <a:t>, проведенной российским научным сообществом. Таким образом, появился </a:t>
            </a:r>
            <a:r>
              <a:rPr lang="ru-RU" sz="1400" b="1" dirty="0">
                <a:latin typeface="Times New Roman" panose="02020603050405020304" pitchFamily="18" charset="0"/>
                <a:cs typeface="Times New Roman" panose="02020603050405020304" pitchFamily="18" charset="0"/>
              </a:rPr>
              <a:t>список российских журналов, дающий гарантию качества включенных в него изданий</a:t>
            </a:r>
            <a:r>
              <a:rPr lang="ru-RU" sz="1400" dirty="0">
                <a:latin typeface="Times New Roman" panose="02020603050405020304" pitchFamily="18" charset="0"/>
                <a:cs typeface="Times New Roman" panose="02020603050405020304" pitchFamily="18" charset="0"/>
              </a:rPr>
              <a:t>, т.е. выполняющий ту же функцию, который призван выполнять Перечень ВАК</a:t>
            </a:r>
            <a:r>
              <a:rPr lang="ru-RU" sz="1400" dirty="0" smtClean="0">
                <a:latin typeface="Times New Roman" panose="02020603050405020304" pitchFamily="18" charset="0"/>
                <a:cs typeface="Times New Roman" panose="02020603050405020304" pitchFamily="18" charset="0"/>
              </a:rPr>
              <a:t>.</a:t>
            </a:r>
          </a:p>
          <a:p>
            <a:r>
              <a:rPr lang="ru-RU" sz="1400" u="sng" dirty="0" smtClean="0">
                <a:latin typeface="Times New Roman" panose="02020603050405020304" pitchFamily="18" charset="0"/>
                <a:cs typeface="Times New Roman" panose="02020603050405020304" pitchFamily="18" charset="0"/>
              </a:rPr>
              <a:t>Ожидается</a:t>
            </a:r>
            <a:r>
              <a:rPr lang="ru-RU" sz="1400" u="sng" dirty="0">
                <a:latin typeface="Times New Roman" panose="02020603050405020304" pitchFamily="18" charset="0"/>
                <a:cs typeface="Times New Roman" panose="02020603050405020304" pitchFamily="18" charset="0"/>
              </a:rPr>
              <a:t>, что после определенного переходного периода </a:t>
            </a:r>
            <a:r>
              <a:rPr lang="ru-RU" sz="1400" b="1" u="sng" dirty="0">
                <a:latin typeface="Times New Roman" panose="02020603050405020304" pitchFamily="18" charset="0"/>
                <a:cs typeface="Times New Roman" panose="02020603050405020304" pitchFamily="18" charset="0"/>
              </a:rPr>
              <a:t>список RSCI должен заменить существующий Перечень ВАК</a:t>
            </a:r>
            <a:r>
              <a:rPr lang="ru-RU" sz="1400" u="sng" dirty="0">
                <a:latin typeface="Times New Roman" panose="02020603050405020304" pitchFamily="18" charset="0"/>
                <a:cs typeface="Times New Roman" panose="02020603050405020304" pitchFamily="18" charset="0"/>
              </a:rPr>
              <a:t>, который он существенно превосходит по качеству. </a:t>
            </a:r>
          </a:p>
          <a:p>
            <a:r>
              <a:rPr lang="ru-RU" sz="1400" dirty="0" smtClean="0">
                <a:latin typeface="Times New Roman" panose="02020603050405020304" pitchFamily="18" charset="0"/>
                <a:cs typeface="Times New Roman" panose="02020603050405020304" pitchFamily="18" charset="0"/>
              </a:rPr>
              <a:t>К </a:t>
            </a:r>
            <a:r>
              <a:rPr lang="ru-RU" sz="1400" dirty="0">
                <a:latin typeface="Times New Roman" panose="02020603050405020304" pitchFamily="18" charset="0"/>
                <a:cs typeface="Times New Roman" panose="02020603050405020304" pitchFamily="18" charset="0"/>
              </a:rPr>
              <a:t>изданиям этого списка должны быть по-прежнему приравнены те издания, которые входят в международные базы данных и системы цитирования </a:t>
            </a:r>
            <a:r>
              <a:rPr lang="ru-RU" sz="1400" b="1" dirty="0" err="1">
                <a:latin typeface="Times New Roman" panose="02020603050405020304" pitchFamily="18" charset="0"/>
                <a:cs typeface="Times New Roman" panose="02020603050405020304" pitchFamily="18" charset="0"/>
              </a:rPr>
              <a:t>Web</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of</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Science</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Scopus</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MathSciNet</a:t>
            </a:r>
            <a:r>
              <a:rPr lang="ru-RU" sz="1400" b="1" dirty="0">
                <a:latin typeface="Times New Roman" panose="02020603050405020304" pitchFamily="18" charset="0"/>
                <a:cs typeface="Times New Roman" panose="02020603050405020304" pitchFamily="18" charset="0"/>
              </a:rPr>
              <a:t> и другие</a:t>
            </a:r>
            <a:r>
              <a:rPr lang="ru-RU" sz="1400" dirty="0">
                <a:latin typeface="Times New Roman" panose="02020603050405020304" pitchFamily="18" charset="0"/>
                <a:cs typeface="Times New Roman" panose="02020603050405020304" pitchFamily="18" charset="0"/>
              </a:rPr>
              <a:t>, перечисленные в действующем положении.</a:t>
            </a:r>
          </a:p>
          <a:p>
            <a:endParaRPr lang="ru-RU" sz="1400" dirty="0"/>
          </a:p>
        </p:txBody>
      </p:sp>
      <p:sp>
        <p:nvSpPr>
          <p:cNvPr id="4" name="Нижний колонтитул 3"/>
          <p:cNvSpPr>
            <a:spLocks noGrp="1"/>
          </p:cNvSpPr>
          <p:nvPr>
            <p:ph type="ftr" sz="quarter" idx="11"/>
          </p:nvPr>
        </p:nvSpPr>
        <p:spPr>
          <a:xfrm>
            <a:off x="1942414" y="6135809"/>
            <a:ext cx="6229985" cy="365125"/>
          </a:xfrm>
        </p:spPr>
        <p:txBody>
          <a:bodyPr/>
          <a:lstStyle/>
          <a:p>
            <a:r>
              <a:rPr lang="ru-RU" dirty="0"/>
              <a:t>© О.Н. Римская. О публикациях результатов  научных исследований для защиты диссертаций. 2016</a:t>
            </a:r>
          </a:p>
          <a:p>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15</a:t>
            </a:fld>
            <a:endParaRPr lang="ru-RU" dirty="0"/>
          </a:p>
        </p:txBody>
      </p:sp>
    </p:spTree>
    <p:extLst>
      <p:ext uri="{BB962C8B-B14F-4D97-AF65-F5344CB8AC3E}">
        <p14:creationId xmlns:p14="http://schemas.microsoft.com/office/powerpoint/2010/main" val="248021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3" y="116632"/>
            <a:ext cx="7274768" cy="671151"/>
          </a:xfrm>
        </p:spPr>
        <p:txBody>
          <a:bodyPr>
            <a:normAutofit fontScale="90000"/>
          </a:bodyPr>
          <a:lstStyle/>
          <a:p>
            <a:pPr algn="ctr"/>
            <a:r>
              <a:rPr lang="ru-RU" sz="1600" b="1" dirty="0" smtClean="0">
                <a:solidFill>
                  <a:schemeClr val="tx2">
                    <a:lumMod val="60000"/>
                    <a:lumOff val="40000"/>
                  </a:schemeClr>
                </a:solidFill>
              </a:rPr>
              <a:t/>
            </a:r>
            <a:br>
              <a:rPr lang="ru-RU" sz="1600" b="1" dirty="0" smtClean="0">
                <a:solidFill>
                  <a:schemeClr val="tx2">
                    <a:lumMod val="60000"/>
                    <a:lumOff val="40000"/>
                  </a:schemeClr>
                </a:solidFill>
              </a:rPr>
            </a:br>
            <a:r>
              <a:rPr lang="ru-RU" sz="1600" b="1" dirty="0" smtClean="0">
                <a:solidFill>
                  <a:schemeClr val="tx2">
                    <a:lumMod val="60000"/>
                    <a:lumOff val="40000"/>
                  </a:schemeClr>
                </a:solidFill>
              </a:rPr>
              <a:t>Индексы </a:t>
            </a:r>
            <a:r>
              <a:rPr lang="ru-RU" sz="1600" b="1" dirty="0">
                <a:solidFill>
                  <a:schemeClr val="tx2">
                    <a:lumMod val="60000"/>
                    <a:lumOff val="40000"/>
                  </a:schemeClr>
                </a:solidFill>
              </a:rPr>
              <a:t>публикационной активности</a:t>
            </a:r>
            <a:r>
              <a:rPr lang="en-US" sz="1600" b="1" dirty="0" smtClean="0">
                <a:solidFill>
                  <a:schemeClr val="tx2">
                    <a:lumMod val="60000"/>
                    <a:lumOff val="40000"/>
                  </a:schemeClr>
                </a:solidFill>
              </a:rPr>
              <a:t>:</a:t>
            </a:r>
            <a:r>
              <a:rPr lang="ru-RU" sz="1600" b="1" dirty="0" smtClean="0">
                <a:solidFill>
                  <a:schemeClr val="tx2">
                    <a:lumMod val="60000"/>
                    <a:lumOff val="40000"/>
                  </a:schemeClr>
                </a:solidFill>
              </a:rPr>
              <a:t>                   </a:t>
            </a:r>
            <a:r>
              <a:rPr lang="ru-RU" dirty="0">
                <a:solidFill>
                  <a:schemeClr val="tx2">
                    <a:lumMod val="60000"/>
                    <a:lumOff val="40000"/>
                  </a:schemeClr>
                </a:solidFill>
              </a:rPr>
              <a:t/>
            </a:r>
            <a:br>
              <a:rPr lang="ru-RU" dirty="0">
                <a:solidFill>
                  <a:schemeClr val="tx2">
                    <a:lumMod val="60000"/>
                    <a:lumOff val="40000"/>
                  </a:schemeClr>
                </a:solidFill>
              </a:rPr>
            </a:br>
            <a:endParaRPr lang="ru-RU" dirty="0"/>
          </a:p>
        </p:txBody>
      </p:sp>
      <p:sp>
        <p:nvSpPr>
          <p:cNvPr id="3" name="Объект 2"/>
          <p:cNvSpPr>
            <a:spLocks noGrp="1"/>
          </p:cNvSpPr>
          <p:nvPr>
            <p:ph idx="1"/>
          </p:nvPr>
        </p:nvSpPr>
        <p:spPr>
          <a:xfrm>
            <a:off x="899593" y="931799"/>
            <a:ext cx="7920878" cy="5112567"/>
          </a:xfrm>
        </p:spPr>
        <p:txBody>
          <a:bodyPr>
            <a:normAutofit fontScale="85000" lnSpcReduction="10000"/>
          </a:bodyPr>
          <a:lstStyle/>
          <a:p>
            <a:pPr indent="449580" algn="just"/>
            <a:r>
              <a:rPr lang="ru-RU" b="1" i="1" dirty="0">
                <a:latin typeface="Times New Roman" panose="02020603050405020304" pitchFamily="18" charset="0"/>
                <a:cs typeface="Times New Roman" panose="02020603050405020304" pitchFamily="18" charset="0"/>
              </a:rPr>
              <a:t>Число публикаций работников научной организации в РИНЦ, отнесенное к численности исследователей </a:t>
            </a:r>
            <a:r>
              <a:rPr lang="ru-RU" dirty="0">
                <a:latin typeface="Times New Roman" panose="02020603050405020304" pitchFamily="18" charset="0"/>
                <a:cs typeface="Times New Roman" panose="02020603050405020304" pitchFamily="18" charset="0"/>
              </a:rPr>
              <a:t>(за каждый год из последних пяти лет, начиная с года, предшествующего текущему).</a:t>
            </a:r>
          </a:p>
          <a:p>
            <a:pPr indent="449580" algn="just"/>
            <a:r>
              <a:rPr lang="ru-RU" b="1" i="1" dirty="0">
                <a:latin typeface="Times New Roman" panose="02020603050405020304" pitchFamily="18" charset="0"/>
                <a:cs typeface="Times New Roman" panose="02020603050405020304" pitchFamily="18" charset="0"/>
              </a:rPr>
              <a:t>Цитируемость работников научной организации в РИНЦ </a:t>
            </a:r>
            <a:r>
              <a:rPr lang="ru-RU" dirty="0">
                <a:latin typeface="Times New Roman" panose="02020603050405020304" pitchFamily="18" charset="0"/>
                <a:cs typeface="Times New Roman" panose="02020603050405020304" pitchFamily="18" charset="0"/>
              </a:rPr>
              <a:t>(Общее число ссылок на публикации работников научной организации в РИНЦ (за каждый год из последних пяти лет, начиная с года, предшествующего текущему), отнесенное к численности исследователей научной организации в году, предшествующем текущему).</a:t>
            </a:r>
          </a:p>
          <a:p>
            <a:pPr indent="449580" algn="just"/>
            <a:r>
              <a:rPr lang="ru-RU" b="1" i="1" dirty="0">
                <a:latin typeface="Times New Roman" panose="02020603050405020304" pitchFamily="18" charset="0"/>
                <a:cs typeface="Times New Roman" panose="02020603050405020304" pitchFamily="18" charset="0"/>
              </a:rPr>
              <a:t>Число публикаций </a:t>
            </a:r>
            <a:r>
              <a:rPr lang="ru-RU" dirty="0">
                <a:latin typeface="Times New Roman" panose="02020603050405020304" pitchFamily="18" charset="0"/>
                <a:cs typeface="Times New Roman" panose="02020603050405020304" pitchFamily="18" charset="0"/>
              </a:rPr>
              <a:t>работников научной организации в </a:t>
            </a:r>
            <a:r>
              <a:rPr lang="ru-RU" dirty="0" err="1">
                <a:latin typeface="Times New Roman" panose="02020603050405020304" pitchFamily="18" charset="0"/>
                <a:cs typeface="Times New Roman" panose="02020603050405020304" pitchFamily="18" charset="0"/>
              </a:rPr>
              <a:t>Web</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Science</a:t>
            </a:r>
            <a:r>
              <a:rPr lang="ru-RU" dirty="0">
                <a:latin typeface="Times New Roman" panose="02020603050405020304" pitchFamily="18" charset="0"/>
                <a:cs typeface="Times New Roman" panose="02020603050405020304" pitchFamily="18" charset="0"/>
              </a:rPr>
              <a:t>, отнесенное к численности исследователей (Число публикаций за последние пять лет (сумма, начиная с года, предшествующего текущему). Численность исследователей в году, предшествующем текущему)</a:t>
            </a:r>
            <a:r>
              <a:rPr lang="en-US" dirty="0">
                <a:latin typeface="Times New Roman" panose="02020603050405020304" pitchFamily="18" charset="0"/>
                <a:cs typeface="Times New Roman" panose="02020603050405020304" pitchFamily="18" charset="0"/>
              </a:rPr>
              <a:t>/</a:t>
            </a:r>
          </a:p>
          <a:p>
            <a:pPr indent="449580" algn="just"/>
            <a:r>
              <a:rPr lang="ru-RU" b="1" i="1" dirty="0">
                <a:latin typeface="Times New Roman" panose="02020603050405020304" pitchFamily="18" charset="0"/>
                <a:cs typeface="Times New Roman" panose="02020603050405020304" pitchFamily="18" charset="0"/>
              </a:rPr>
              <a:t>Цитируемость</a:t>
            </a:r>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работников научной организации в </a:t>
            </a:r>
            <a:r>
              <a:rPr lang="ru-RU" b="1" i="1" dirty="0" err="1">
                <a:latin typeface="Times New Roman" panose="02020603050405020304" pitchFamily="18" charset="0"/>
                <a:cs typeface="Times New Roman" panose="02020603050405020304" pitchFamily="18" charset="0"/>
              </a:rPr>
              <a:t>Web</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of</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Science</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(Общее число ссылок на публикации работников научной организации в </a:t>
            </a:r>
            <a:r>
              <a:rPr lang="ru-RU" dirty="0" err="1">
                <a:latin typeface="Times New Roman" panose="02020603050405020304" pitchFamily="18" charset="0"/>
                <a:cs typeface="Times New Roman" panose="02020603050405020304" pitchFamily="18" charset="0"/>
              </a:rPr>
              <a:t>Web</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Science</a:t>
            </a:r>
            <a:r>
              <a:rPr lang="ru-RU" dirty="0">
                <a:latin typeface="Times New Roman" panose="02020603050405020304" pitchFamily="18" charset="0"/>
                <a:cs typeface="Times New Roman" panose="02020603050405020304" pitchFamily="18" charset="0"/>
              </a:rPr>
              <a:t> (сумма за последние пять лет, начиная с года предшествующего текущему), отнесенное к численности исследователей научной организации в году, предшествующем текущему).</a:t>
            </a:r>
          </a:p>
          <a:p>
            <a:pPr indent="449580" algn="just"/>
            <a:r>
              <a:rPr lang="ru-RU" b="1" i="1" dirty="0" err="1">
                <a:latin typeface="Times New Roman" panose="02020603050405020304" pitchFamily="18" charset="0"/>
                <a:cs typeface="Times New Roman" panose="02020603050405020304" pitchFamily="18" charset="0"/>
              </a:rPr>
              <a:t>Импакт</a:t>
            </a:r>
            <a:r>
              <a:rPr lang="ru-RU" b="1" i="1" dirty="0">
                <a:latin typeface="Times New Roman" panose="02020603050405020304" pitchFamily="18" charset="0"/>
                <a:cs typeface="Times New Roman" panose="02020603050405020304" pitchFamily="18" charset="0"/>
              </a:rPr>
              <a:t>-фактор публикаций работников научной организации в </a:t>
            </a:r>
            <a:r>
              <a:rPr lang="ru-RU" b="1" i="1" dirty="0" err="1">
                <a:latin typeface="Times New Roman" panose="02020603050405020304" pitchFamily="18" charset="0"/>
                <a:cs typeface="Times New Roman" panose="02020603050405020304" pitchFamily="18" charset="0"/>
              </a:rPr>
              <a:t>Web</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of</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Science</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(Число публикаций работника научной организации в журнале, зарегистрированном в </a:t>
            </a:r>
            <a:r>
              <a:rPr lang="ru-RU" dirty="0" err="1">
                <a:latin typeface="Times New Roman" panose="02020603050405020304" pitchFamily="18" charset="0"/>
                <a:cs typeface="Times New Roman" panose="02020603050405020304" pitchFamily="18" charset="0"/>
              </a:rPr>
              <a:t>Web</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Science</a:t>
            </a:r>
            <a:r>
              <a:rPr lang="ru-RU" dirty="0">
                <a:latin typeface="Times New Roman" panose="02020603050405020304" pitchFamily="18" charset="0"/>
                <a:cs typeface="Times New Roman" panose="02020603050405020304" pitchFamily="18" charset="0"/>
              </a:rPr>
              <a:t> (за каждый год из последних пяти лет, начиная с года, предшествующего текущему) умножается на </a:t>
            </a:r>
            <a:r>
              <a:rPr lang="ru-RU" dirty="0" err="1">
                <a:latin typeface="Times New Roman" panose="02020603050405020304" pitchFamily="18" charset="0"/>
                <a:cs typeface="Times New Roman" panose="02020603050405020304" pitchFamily="18" charset="0"/>
              </a:rPr>
              <a:t>импакт</a:t>
            </a:r>
            <a:r>
              <a:rPr lang="ru-RU" dirty="0">
                <a:latin typeface="Times New Roman" panose="02020603050405020304" pitchFamily="18" charset="0"/>
                <a:cs typeface="Times New Roman" panose="02020603050405020304" pitchFamily="18" charset="0"/>
              </a:rPr>
              <a:t>-фактор данного журнала в соответствующем году; сумма полученных значений (по годам, работникам и журналам) делится на общее (за последние пять лет) число публикаций работников научной организации в </a:t>
            </a:r>
            <a:r>
              <a:rPr lang="ru-RU" dirty="0" err="1">
                <a:latin typeface="Times New Roman" panose="02020603050405020304" pitchFamily="18" charset="0"/>
                <a:cs typeface="Times New Roman" panose="02020603050405020304" pitchFamily="18" charset="0"/>
              </a:rPr>
              <a:t>Web</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Science</a:t>
            </a:r>
            <a:r>
              <a:rPr lang="ru-RU" dirty="0">
                <a:latin typeface="Times New Roman" panose="02020603050405020304" pitchFamily="18" charset="0"/>
                <a:cs typeface="Times New Roman" panose="02020603050405020304" pitchFamily="18" charset="0"/>
              </a:rPr>
              <a:t>).</a:t>
            </a:r>
          </a:p>
          <a:p>
            <a:pPr marL="0" indent="0">
              <a:buNone/>
            </a:pPr>
            <a:endParaRPr lang="ru-RU" dirty="0"/>
          </a:p>
        </p:txBody>
      </p:sp>
      <p:sp>
        <p:nvSpPr>
          <p:cNvPr id="4" name="AutoShape 329">
            <a:hlinkClick r:id="rId2"/>
          </p:cNvPr>
          <p:cNvSpPr>
            <a:spLocks noChangeAspect="1" noChangeArrowheads="1"/>
          </p:cNvSpPr>
          <p:nvPr/>
        </p:nvSpPr>
        <p:spPr bwMode="auto">
          <a:xfrm>
            <a:off x="7092280" y="332657"/>
            <a:ext cx="1802161" cy="7200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284" y="162789"/>
            <a:ext cx="1368152" cy="504056"/>
          </a:xfrm>
          <a:prstGeom prst="rect">
            <a:avLst/>
          </a:prstGeom>
        </p:spPr>
      </p:pic>
      <p:sp>
        <p:nvSpPr>
          <p:cNvPr id="7" name="Нижний колонтитул 6"/>
          <p:cNvSpPr>
            <a:spLocks noGrp="1"/>
          </p:cNvSpPr>
          <p:nvPr>
            <p:ph type="ftr" sz="quarter" idx="11"/>
          </p:nvPr>
        </p:nvSpPr>
        <p:spPr>
          <a:xfrm>
            <a:off x="1403648" y="6309320"/>
            <a:ext cx="7416823" cy="432048"/>
          </a:xfrm>
        </p:spPr>
        <p:txBody>
          <a:bodyPr/>
          <a:lstStyle/>
          <a:p>
            <a:pPr algn="ctr"/>
            <a:r>
              <a:rPr lang="ru-RU" dirty="0"/>
              <a:t>© О.Н. Римская. О публикациях результатов  научных исследований для защиты диссертаций. 2016</a:t>
            </a:r>
          </a:p>
          <a:p>
            <a:endParaRPr lang="ru-RU" b="1" dirty="0"/>
          </a:p>
          <a:p>
            <a:r>
              <a:rPr lang="ru-RU" dirty="0" smtClean="0"/>
              <a:t> </a:t>
            </a:r>
            <a:endParaRPr lang="ru-RU" dirty="0"/>
          </a:p>
        </p:txBody>
      </p:sp>
      <p:sp>
        <p:nvSpPr>
          <p:cNvPr id="8" name="Номер слайда 7"/>
          <p:cNvSpPr>
            <a:spLocks noGrp="1"/>
          </p:cNvSpPr>
          <p:nvPr>
            <p:ph type="sldNum" sz="quarter" idx="12"/>
          </p:nvPr>
        </p:nvSpPr>
        <p:spPr/>
        <p:txBody>
          <a:bodyPr/>
          <a:lstStyle/>
          <a:p>
            <a:fld id="{29B06A9B-9058-479F-8987-12533EA81BD4}" type="slidenum">
              <a:rPr lang="ru-RU" smtClean="0"/>
              <a:pPr/>
              <a:t>16</a:t>
            </a:fld>
            <a:endParaRPr lang="ru-RU" dirty="0"/>
          </a:p>
        </p:txBody>
      </p:sp>
    </p:spTree>
    <p:extLst>
      <p:ext uri="{BB962C8B-B14F-4D97-AF65-F5344CB8AC3E}">
        <p14:creationId xmlns:p14="http://schemas.microsoft.com/office/powerpoint/2010/main" val="1797368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188640"/>
            <a:ext cx="6589199" cy="599143"/>
          </a:xfrm>
        </p:spPr>
        <p:txBody>
          <a:bodyPr>
            <a:normAutofit fontScale="90000"/>
          </a:bodyPr>
          <a:lstStyle/>
          <a:p>
            <a:r>
              <a:rPr lang="ru-RU" sz="1800" b="1" dirty="0" smtClean="0">
                <a:solidFill>
                  <a:schemeClr val="tx2">
                    <a:lumMod val="60000"/>
                    <a:lumOff val="40000"/>
                  </a:schemeClr>
                </a:solidFill>
                <a:latin typeface="Times New Roman" panose="02020603050405020304" pitchFamily="18" charset="0"/>
                <a:cs typeface="Times New Roman" panose="02020603050405020304" pitchFamily="18" charset="0"/>
              </a:rPr>
              <a:t>Индексы </a:t>
            </a:r>
            <a:r>
              <a:rPr lang="ru-RU" sz="1800" b="1" dirty="0">
                <a:solidFill>
                  <a:schemeClr val="tx2">
                    <a:lumMod val="60000"/>
                    <a:lumOff val="40000"/>
                  </a:schemeClr>
                </a:solidFill>
                <a:latin typeface="Times New Roman" panose="02020603050405020304" pitchFamily="18" charset="0"/>
                <a:cs typeface="Times New Roman" panose="02020603050405020304" pitchFamily="18" charset="0"/>
              </a:rPr>
              <a:t>публикационной активности</a:t>
            </a:r>
            <a:r>
              <a:rPr lang="en-US" sz="1800" b="1" dirty="0">
                <a:solidFill>
                  <a:schemeClr val="tx2">
                    <a:lumMod val="60000"/>
                    <a:lumOff val="40000"/>
                  </a:schemeClr>
                </a:solidFill>
                <a:latin typeface="Times New Roman" panose="02020603050405020304" pitchFamily="18" charset="0"/>
                <a:cs typeface="Times New Roman" panose="02020603050405020304" pitchFamily="18" charset="0"/>
              </a:rPr>
              <a:t>:</a:t>
            </a:r>
            <a:r>
              <a:rPr lang="ru-RU" sz="1800" b="1" dirty="0">
                <a:solidFill>
                  <a:schemeClr val="tx2">
                    <a:lumMod val="60000"/>
                    <a:lumOff val="40000"/>
                  </a:schemeClr>
                </a:solidFill>
                <a:latin typeface="Times New Roman" panose="02020603050405020304" pitchFamily="18" charset="0"/>
                <a:cs typeface="Times New Roman" panose="02020603050405020304" pitchFamily="18" charset="0"/>
              </a:rPr>
              <a:t/>
            </a:r>
            <a:br>
              <a:rPr lang="ru-RU" sz="1800" b="1" dirty="0">
                <a:solidFill>
                  <a:schemeClr val="tx2">
                    <a:lumMod val="60000"/>
                    <a:lumOff val="40000"/>
                  </a:schemeClr>
                </a:solidFill>
                <a:latin typeface="Times New Roman" panose="02020603050405020304" pitchFamily="18" charset="0"/>
                <a:cs typeface="Times New Roman" panose="02020603050405020304" pitchFamily="18" charset="0"/>
              </a:rPr>
            </a:br>
            <a:r>
              <a:rPr lang="ru-RU" sz="18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1800" b="1" dirty="0">
                <a:solidFill>
                  <a:schemeClr val="tx2">
                    <a:lumMod val="60000"/>
                    <a:lumOff val="40000"/>
                  </a:schemeClr>
                </a:solidFill>
                <a:latin typeface="Times New Roman" panose="02020603050405020304" pitchFamily="18" charset="0"/>
                <a:cs typeface="Times New Roman" panose="02020603050405020304" pitchFamily="18" charset="0"/>
              </a:rPr>
              <a:t>продолжение)</a:t>
            </a:r>
            <a:r>
              <a:rPr lang="ru-RU" sz="1800" i="1" dirty="0">
                <a:solidFill>
                  <a:schemeClr val="tx2">
                    <a:lumMod val="60000"/>
                    <a:lumOff val="40000"/>
                  </a:schemeClr>
                </a:solidFill>
                <a:latin typeface="Times New Roman" panose="02020603050405020304" pitchFamily="18" charset="0"/>
                <a:cs typeface="Times New Roman" panose="02020603050405020304" pitchFamily="18" charset="0"/>
              </a:rPr>
              <a:t/>
            </a:r>
            <a:br>
              <a:rPr lang="ru-RU" sz="1800" i="1" dirty="0">
                <a:solidFill>
                  <a:schemeClr val="tx2">
                    <a:lumMod val="60000"/>
                    <a:lumOff val="40000"/>
                  </a:schemeClr>
                </a:solidFill>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601" y="787783"/>
            <a:ext cx="7992888" cy="4354430"/>
          </a:xfrm>
        </p:spPr>
        <p:txBody>
          <a:bodyPr>
            <a:noAutofit/>
          </a:bodyPr>
          <a:lstStyle/>
          <a:p>
            <a:pPr algn="just"/>
            <a:r>
              <a:rPr lang="ru-RU" sz="1400" b="1" i="1" dirty="0">
                <a:latin typeface="Times New Roman" panose="02020603050405020304" pitchFamily="18" charset="0"/>
                <a:cs typeface="Times New Roman" panose="02020603050405020304" pitchFamily="18" charset="0"/>
              </a:rPr>
              <a:t>Число опубликованных докладов, тезисов докладов, представленных работниками научной организации на крупных конференциях, симпозиумах и чтениях, (</a:t>
            </a:r>
            <a:r>
              <a:rPr lang="ru-RU" sz="1400" dirty="0">
                <a:latin typeface="Times New Roman" panose="02020603050405020304" pitchFamily="18" charset="0"/>
                <a:cs typeface="Times New Roman" panose="02020603050405020304" pitchFamily="18" charset="0"/>
              </a:rPr>
              <a:t>более 150 участников), а также конференциях, организованных в соответствии с планами федеральных органов исполнительной власти, государственных академий наук или на средства российских и международных фондов (включая РФФИ и РГНФ), отнесенное к численности исследователей.</a:t>
            </a:r>
          </a:p>
          <a:p>
            <a:pPr algn="just"/>
            <a:r>
              <a:rPr lang="ru-RU" sz="1400" b="1" i="1" dirty="0" smtClean="0">
                <a:latin typeface="Times New Roman" panose="02020603050405020304" pitchFamily="18" charset="0"/>
                <a:cs typeface="Times New Roman" panose="02020603050405020304" pitchFamily="18" charset="0"/>
              </a:rPr>
              <a:t>Индекс </a:t>
            </a:r>
            <a:r>
              <a:rPr lang="ru-RU" sz="1400" b="1" i="1" dirty="0">
                <a:latin typeface="Times New Roman" panose="02020603050405020304" pitchFamily="18" charset="0"/>
                <a:cs typeface="Times New Roman" panose="02020603050405020304" pitchFamily="18" charset="0"/>
              </a:rPr>
              <a:t>цитирования </a:t>
            </a:r>
            <a:r>
              <a:rPr lang="ru-RU" sz="1400" dirty="0">
                <a:latin typeface="Times New Roman" panose="02020603050405020304" pitchFamily="18" charset="0"/>
                <a:cs typeface="Times New Roman" panose="02020603050405020304" pitchFamily="18" charset="0"/>
              </a:rPr>
              <a:t>рассчитывается как показатель, указывающий на значимость данной статьи конкретного автора и вычисляющийся на основе последующих публикаций, ссылающихся на данную работу.</a:t>
            </a:r>
            <a:endParaRPr lang="en-US" sz="1400" dirty="0">
              <a:latin typeface="Times New Roman" panose="02020603050405020304" pitchFamily="18" charset="0"/>
              <a:cs typeface="Times New Roman" panose="02020603050405020304" pitchFamily="18" charset="0"/>
            </a:endParaRPr>
          </a:p>
          <a:p>
            <a:pPr algn="just"/>
            <a:r>
              <a:rPr lang="ru-RU" sz="1400" b="1" i="1" dirty="0" err="1" smtClean="0">
                <a:latin typeface="Times New Roman" panose="02020603050405020304" pitchFamily="18" charset="0"/>
                <a:cs typeface="Times New Roman" panose="02020603050405020304" pitchFamily="18" charset="0"/>
              </a:rPr>
              <a:t>Импакт</a:t>
            </a:r>
            <a:r>
              <a:rPr lang="ru-RU" sz="1400" b="1" i="1" dirty="0" smtClean="0">
                <a:latin typeface="Times New Roman" panose="02020603050405020304" pitchFamily="18" charset="0"/>
                <a:cs typeface="Times New Roman" panose="02020603050405020304" pitchFamily="18" charset="0"/>
              </a:rPr>
              <a:t>-фактор </a:t>
            </a:r>
            <a:r>
              <a:rPr lang="en-US" sz="1400" b="1"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формальный численный показатель важности научного журнала</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РИНЦ</a:t>
            </a:r>
            <a:r>
              <a:rPr lang="en-US"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ИФ РИНЦ известен для 1000 российских журналов. </a:t>
            </a:r>
            <a:r>
              <a:rPr lang="ru-RU" sz="1400" dirty="0" err="1">
                <a:latin typeface="Times New Roman" panose="02020603050405020304" pitchFamily="18" charset="0"/>
                <a:cs typeface="Times New Roman" panose="02020603050405020304" pitchFamily="18" charset="0"/>
              </a:rPr>
              <a:t>Импакт</a:t>
            </a:r>
            <a:r>
              <a:rPr lang="ru-RU" sz="1400" dirty="0">
                <a:latin typeface="Times New Roman" panose="02020603050405020304" pitchFamily="18" charset="0"/>
                <a:cs typeface="Times New Roman" panose="02020603050405020304" pitchFamily="18" charset="0"/>
              </a:rPr>
              <a:t>-фактор имеет хотя и большое, но неоднозначно оцениваемое влияние на оценку результатов научных исследований. </a:t>
            </a:r>
          </a:p>
          <a:p>
            <a:pPr algn="just"/>
            <a:r>
              <a:rPr lang="ru-RU" sz="1400" b="1" i="1" dirty="0" smtClean="0">
                <a:latin typeface="Times New Roman" panose="02020603050405020304" pitchFamily="18" charset="0"/>
                <a:cs typeface="Times New Roman" panose="02020603050405020304" pitchFamily="18" charset="0"/>
              </a:rPr>
              <a:t>h-индекс </a:t>
            </a:r>
            <a:r>
              <a:rPr lang="ru-RU" sz="1400" b="1" i="1" dirty="0">
                <a:latin typeface="Times New Roman" panose="02020603050405020304" pitchFamily="18" charset="0"/>
                <a:cs typeface="Times New Roman" panose="02020603050405020304" pitchFamily="18" charset="0"/>
              </a:rPr>
              <a:t>(индекс </a:t>
            </a:r>
            <a:r>
              <a:rPr lang="ru-RU" sz="1400" b="1" i="1" dirty="0" err="1">
                <a:latin typeface="Times New Roman" panose="02020603050405020304" pitchFamily="18" charset="0"/>
                <a:cs typeface="Times New Roman" panose="02020603050405020304" pitchFamily="18" charset="0"/>
              </a:rPr>
              <a:t>Хирша</a:t>
            </a:r>
            <a:r>
              <a:rPr lang="ru-RU" sz="1400" b="1" i="1" dirty="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количественная характеристика продуктивности ученого или организации за весь период научной деятельности. Рассчитывается на основе количества публикаций и количества цитирований ученого.</a:t>
            </a:r>
          </a:p>
          <a:p>
            <a:pPr algn="just"/>
            <a:r>
              <a:rPr lang="ru-RU" sz="1400" dirty="0">
                <a:latin typeface="Times New Roman" panose="02020603050405020304" pitchFamily="18" charset="0"/>
                <a:cs typeface="Times New Roman" panose="02020603050405020304" pitchFamily="18" charset="0"/>
              </a:rPr>
              <a:t> </a:t>
            </a:r>
            <a:r>
              <a:rPr lang="ru-RU" sz="1400" b="1" i="1" dirty="0" smtClean="0">
                <a:latin typeface="Times New Roman" panose="02020603050405020304" pitchFamily="18" charset="0"/>
                <a:cs typeface="Times New Roman" panose="02020603050405020304" pitchFamily="18" charset="0"/>
              </a:rPr>
              <a:t>g-индекс</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рассчитывается также как </a:t>
            </a:r>
            <a:r>
              <a:rPr lang="ru-RU" sz="1400" i="1" dirty="0">
                <a:latin typeface="Times New Roman" panose="02020603050405020304" pitchFamily="18" charset="0"/>
                <a:cs typeface="Times New Roman" panose="02020603050405020304" pitchFamily="18" charset="0"/>
              </a:rPr>
              <a:t>индекс </a:t>
            </a:r>
            <a:r>
              <a:rPr lang="ru-RU" sz="1400" i="1" dirty="0" err="1">
                <a:latin typeface="Times New Roman" panose="02020603050405020304" pitchFamily="18" charset="0"/>
                <a:cs typeface="Times New Roman" panose="02020603050405020304" pitchFamily="18" charset="0"/>
              </a:rPr>
              <a:t>Хирша</a:t>
            </a:r>
            <a:r>
              <a:rPr lang="ru-RU" sz="1400" dirty="0">
                <a:latin typeface="Times New Roman" panose="02020603050405020304" pitchFamily="18" charset="0"/>
                <a:cs typeface="Times New Roman" panose="02020603050405020304" pitchFamily="18" charset="0"/>
              </a:rPr>
              <a:t> (на основе количества публикаций и количества цитирований ученого), но по иному алгоритму. При равном</a:t>
            </a:r>
            <a:r>
              <a:rPr lang="ru-RU" sz="1400" b="1"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h-индексе</a:t>
            </a:r>
            <a:r>
              <a:rPr lang="ru-RU" sz="1400" dirty="0">
                <a:latin typeface="Times New Roman" panose="02020603050405020304" pitchFamily="18" charset="0"/>
                <a:cs typeface="Times New Roman" panose="02020603050405020304" pitchFamily="18" charset="0"/>
              </a:rPr>
              <a:t> величина </a:t>
            </a:r>
            <a:r>
              <a:rPr lang="ru-RU" sz="1400" i="1" dirty="0">
                <a:latin typeface="Times New Roman" panose="02020603050405020304" pitchFamily="18" charset="0"/>
                <a:cs typeface="Times New Roman" panose="02020603050405020304" pitchFamily="18" charset="0"/>
              </a:rPr>
              <a:t>g-индекса </a:t>
            </a:r>
            <a:r>
              <a:rPr lang="ru-RU" sz="1400" dirty="0">
                <a:latin typeface="Times New Roman" panose="02020603050405020304" pitchFamily="18" charset="0"/>
                <a:cs typeface="Times New Roman" panose="02020603050405020304" pitchFamily="18" charset="0"/>
              </a:rPr>
              <a:t>будет больше у того исследователя, у которого на самые цитируемые статьи приходится больше цитирований.</a:t>
            </a:r>
          </a:p>
          <a:p>
            <a:pPr algn="just"/>
            <a:r>
              <a:rPr lang="ru-RU" sz="1400" b="1" i="1" dirty="0" smtClean="0">
                <a:latin typeface="Times New Roman" panose="02020603050405020304" pitchFamily="18" charset="0"/>
                <a:cs typeface="Times New Roman" panose="02020603050405020304" pitchFamily="18" charset="0"/>
              </a:rPr>
              <a:t>i-индекс</a:t>
            </a:r>
            <a:r>
              <a:rPr lang="ru-RU" sz="1400" i="1"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используется для оценки публикационной активности научной организации. Рассчитывается на основе распределения </a:t>
            </a:r>
            <a:r>
              <a:rPr lang="ru-RU" sz="1400" i="1" dirty="0">
                <a:latin typeface="Times New Roman" panose="02020603050405020304" pitchFamily="18" charset="0"/>
                <a:cs typeface="Times New Roman" panose="02020603050405020304" pitchFamily="18" charset="0"/>
              </a:rPr>
              <a:t>индекса </a:t>
            </a:r>
            <a:r>
              <a:rPr lang="ru-RU" sz="1400" i="1" dirty="0" err="1">
                <a:latin typeface="Times New Roman" panose="02020603050405020304" pitchFamily="18" charset="0"/>
                <a:cs typeface="Times New Roman" panose="02020603050405020304" pitchFamily="18" charset="0"/>
              </a:rPr>
              <a:t>Хирша</a:t>
            </a:r>
            <a:r>
              <a:rPr lang="ru-RU" sz="1400" i="1"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Величина </a:t>
            </a:r>
            <a:r>
              <a:rPr lang="en-US" sz="1400" i="1" dirty="0" err="1">
                <a:latin typeface="Times New Roman" panose="02020603050405020304" pitchFamily="18" charset="0"/>
                <a:cs typeface="Times New Roman" panose="02020603050405020304" pitchFamily="18" charset="0"/>
              </a:rPr>
              <a:t>i</a:t>
            </a:r>
            <a:r>
              <a:rPr lang="ru-RU" sz="1400" i="1" dirty="0">
                <a:latin typeface="Times New Roman" panose="02020603050405020304" pitchFamily="18" charset="0"/>
                <a:cs typeface="Times New Roman" panose="02020603050405020304" pitchFamily="18" charset="0"/>
              </a:rPr>
              <a:t>-индекса</a:t>
            </a:r>
            <a:r>
              <a:rPr lang="ru-RU" sz="1400" dirty="0">
                <a:latin typeface="Times New Roman" panose="02020603050405020304" pitchFamily="18" charset="0"/>
                <a:cs typeface="Times New Roman" panose="02020603050405020304" pitchFamily="18" charset="0"/>
              </a:rPr>
              <a:t> определяется количеством наиболее </a:t>
            </a:r>
            <a:r>
              <a:rPr lang="ru-RU" sz="1400" dirty="0" err="1">
                <a:latin typeface="Times New Roman" panose="02020603050405020304" pitchFamily="18" charset="0"/>
                <a:cs typeface="Times New Roman" panose="02020603050405020304" pitchFamily="18" charset="0"/>
              </a:rPr>
              <a:t>высокоцитируемых</a:t>
            </a:r>
            <a:r>
              <a:rPr lang="ru-RU" sz="1400" dirty="0">
                <a:latin typeface="Times New Roman" panose="02020603050405020304" pitchFamily="18" charset="0"/>
                <a:cs typeface="Times New Roman" panose="02020603050405020304" pitchFamily="18" charset="0"/>
              </a:rPr>
              <a:t> исследователей, работающих в данной организации. </a:t>
            </a:r>
            <a:r>
              <a:rPr lang="ru-RU" sz="1400" i="1" dirty="0">
                <a:latin typeface="Times New Roman" panose="02020603050405020304" pitchFamily="18" charset="0"/>
                <a:cs typeface="Times New Roman" panose="02020603050405020304" pitchFamily="18" charset="0"/>
              </a:rPr>
              <a:t>i-индекс</a:t>
            </a:r>
            <a:r>
              <a:rPr lang="ru-RU" sz="1400" dirty="0">
                <a:latin typeface="Times New Roman" panose="02020603050405020304" pitchFamily="18" charset="0"/>
                <a:cs typeface="Times New Roman" panose="02020603050405020304" pitchFamily="18" charset="0"/>
              </a:rPr>
              <a:t> будет низким, если </a:t>
            </a:r>
            <a:r>
              <a:rPr lang="ru-RU" sz="1400" i="1" dirty="0">
                <a:latin typeface="Times New Roman" panose="02020603050405020304" pitchFamily="18" charset="0"/>
                <a:cs typeface="Times New Roman" panose="02020603050405020304" pitchFamily="18" charset="0"/>
              </a:rPr>
              <a:t>индекс </a:t>
            </a:r>
            <a:r>
              <a:rPr lang="ru-RU" sz="1400" i="1" dirty="0" err="1">
                <a:latin typeface="Times New Roman" panose="02020603050405020304" pitchFamily="18" charset="0"/>
                <a:cs typeface="Times New Roman" panose="02020603050405020304" pitchFamily="18" charset="0"/>
              </a:rPr>
              <a:t>Хирша</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обеспечивается одним-двумя </a:t>
            </a:r>
            <a:r>
              <a:rPr lang="ru-RU" sz="1400" dirty="0" err="1">
                <a:latin typeface="Times New Roman" panose="02020603050405020304" pitchFamily="18" charset="0"/>
                <a:cs typeface="Times New Roman" panose="02020603050405020304" pitchFamily="18" charset="0"/>
              </a:rPr>
              <a:t>высокоцитируемыми</a:t>
            </a:r>
            <a:r>
              <a:rPr lang="ru-RU" sz="1400" dirty="0">
                <a:latin typeface="Times New Roman" panose="02020603050405020304" pitchFamily="18" charset="0"/>
                <a:cs typeface="Times New Roman" panose="02020603050405020304" pitchFamily="18" charset="0"/>
              </a:rPr>
              <a:t> сотрудниками.</a:t>
            </a:r>
          </a:p>
          <a:p>
            <a:pPr marL="0" indent="0">
              <a:buNone/>
            </a:pPr>
            <a:endParaRPr lang="ru-RU" sz="1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293" y="188639"/>
            <a:ext cx="1368152" cy="566279"/>
          </a:xfrm>
          <a:prstGeom prst="rect">
            <a:avLst/>
          </a:prstGeom>
        </p:spPr>
      </p:pic>
      <p:sp>
        <p:nvSpPr>
          <p:cNvPr id="5" name="Нижний колонтитул 4"/>
          <p:cNvSpPr>
            <a:spLocks noGrp="1"/>
          </p:cNvSpPr>
          <p:nvPr>
            <p:ph type="ftr" sz="quarter" idx="11"/>
          </p:nvPr>
        </p:nvSpPr>
        <p:spPr>
          <a:xfrm>
            <a:off x="1285328" y="6093296"/>
            <a:ext cx="6959079" cy="504056"/>
          </a:xfrm>
        </p:spPr>
        <p:txBody>
          <a:bodyPr/>
          <a:lstStyle/>
          <a:p>
            <a:pPr algn="ctr"/>
            <a:endParaRPr lang="ru-RU" dirty="0" smtClean="0"/>
          </a:p>
          <a:p>
            <a:pPr algn="ctr"/>
            <a:endParaRPr lang="ru-RU" dirty="0"/>
          </a:p>
          <a:p>
            <a:pPr algn="ctr"/>
            <a:endParaRPr lang="ru-RU" dirty="0" smtClean="0"/>
          </a:p>
          <a:p>
            <a:pPr algn="ctr"/>
            <a:endParaRPr lang="ru-RU" dirty="0"/>
          </a:p>
          <a:p>
            <a:pPr algn="ctr"/>
            <a:r>
              <a:rPr lang="ru-RU" dirty="0" smtClean="0"/>
              <a:t>© </a:t>
            </a:r>
            <a:r>
              <a:rPr lang="ru-RU" dirty="0"/>
              <a:t>О.Н. Римская. О публикациях результатов  научных исследований для защиты диссертаций. 2016</a:t>
            </a:r>
          </a:p>
          <a:p>
            <a:endParaRPr lang="ru-RU" b="1" dirty="0"/>
          </a:p>
          <a:p>
            <a:r>
              <a:rPr lang="ru-RU" dirty="0" smtClean="0"/>
              <a:t>. </a:t>
            </a:r>
            <a:endParaRPr lang="ru-RU" dirty="0"/>
          </a:p>
        </p:txBody>
      </p:sp>
      <p:sp>
        <p:nvSpPr>
          <p:cNvPr id="6" name="Номер слайда 5"/>
          <p:cNvSpPr>
            <a:spLocks noGrp="1"/>
          </p:cNvSpPr>
          <p:nvPr>
            <p:ph type="sldNum" sz="quarter" idx="12"/>
          </p:nvPr>
        </p:nvSpPr>
        <p:spPr/>
        <p:txBody>
          <a:bodyPr/>
          <a:lstStyle/>
          <a:p>
            <a:fld id="{29B06A9B-9058-479F-8987-12533EA81BD4}" type="slidenum">
              <a:rPr lang="ru-RU" smtClean="0"/>
              <a:pPr/>
              <a:t>17</a:t>
            </a:fld>
            <a:endParaRPr lang="ru-RU" dirty="0"/>
          </a:p>
        </p:txBody>
      </p:sp>
    </p:spTree>
    <p:extLst>
      <p:ext uri="{BB962C8B-B14F-4D97-AF65-F5344CB8AC3E}">
        <p14:creationId xmlns:p14="http://schemas.microsoft.com/office/powerpoint/2010/main" val="1400813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45201" y="188640"/>
            <a:ext cx="6589199" cy="720080"/>
          </a:xfrm>
        </p:spPr>
        <p:txBody>
          <a:bodyPr>
            <a:noAutofit/>
          </a:bodyPr>
          <a:lstStyle/>
          <a:p>
            <a:pPr algn="ctr"/>
            <a:r>
              <a:rPr lang="ru-RU" sz="2000" b="1" dirty="0" err="1" smtClean="0"/>
              <a:t>Scopus</a:t>
            </a:r>
            <a:r>
              <a:rPr lang="ru-RU" sz="2000" b="1" dirty="0" smtClean="0"/>
              <a:t/>
            </a:r>
            <a:br>
              <a:rPr lang="ru-RU" sz="2000" b="1" dirty="0" smtClean="0"/>
            </a:br>
            <a:r>
              <a:rPr lang="en-US" sz="2000" b="1" dirty="0">
                <a:hlinkClick r:id="rId2"/>
              </a:rPr>
              <a:t>http://www.scopus.com</a:t>
            </a:r>
            <a:r>
              <a:rPr lang="en-US" sz="2000" b="1" dirty="0" smtClean="0">
                <a:hlinkClick r:id="rId2"/>
              </a:rPr>
              <a:t>/</a:t>
            </a:r>
            <a:r>
              <a:rPr lang="en-US" sz="2000" b="1" dirty="0" smtClean="0"/>
              <a:t>          </a:t>
            </a:r>
            <a:r>
              <a:rPr lang="ru-RU" sz="2000" b="1" dirty="0" smtClean="0"/>
              <a:t/>
            </a:r>
            <a:br>
              <a:rPr lang="ru-RU" sz="2000" b="1" dirty="0" smtClean="0"/>
            </a:br>
            <a:endParaRPr lang="ru-RU" sz="2000" dirty="0"/>
          </a:p>
        </p:txBody>
      </p:sp>
      <p:sp>
        <p:nvSpPr>
          <p:cNvPr id="4" name="Объект 3"/>
          <p:cNvSpPr>
            <a:spLocks noGrp="1"/>
          </p:cNvSpPr>
          <p:nvPr>
            <p:ph idx="1"/>
          </p:nvPr>
        </p:nvSpPr>
        <p:spPr>
          <a:xfrm>
            <a:off x="1942415" y="1340768"/>
            <a:ext cx="6591985" cy="4570454"/>
          </a:xfrm>
        </p:spPr>
        <p:txBody>
          <a:bodyPr>
            <a:normAutofit fontScale="25000" lnSpcReduction="20000"/>
          </a:bodyPr>
          <a:lstStyle/>
          <a:p>
            <a:pPr algn="just"/>
            <a:r>
              <a:rPr lang="ru-RU" sz="7200" b="1" dirty="0">
                <a:latin typeface="Times New Roman" panose="02020603050405020304" pitchFamily="18" charset="0"/>
                <a:cs typeface="Times New Roman" panose="02020603050405020304" pitchFamily="18" charset="0"/>
              </a:rPr>
              <a:t>	</a:t>
            </a:r>
            <a:r>
              <a:rPr lang="ru-RU" sz="7200" b="1" dirty="0" err="1">
                <a:latin typeface="Times New Roman" panose="02020603050405020304" pitchFamily="18" charset="0"/>
                <a:cs typeface="Times New Roman" panose="02020603050405020304" pitchFamily="18" charset="0"/>
              </a:rPr>
              <a:t>Scopus</a:t>
            </a:r>
            <a:r>
              <a:rPr lang="ru-RU" sz="7200" dirty="0">
                <a:latin typeface="Times New Roman" panose="02020603050405020304" pitchFamily="18" charset="0"/>
                <a:cs typeface="Times New Roman" panose="02020603050405020304" pitchFamily="18" charset="0"/>
              </a:rPr>
              <a:t>  — библиографическая и реферативная база данных и инструмент для отслеживания цитируемости статей, опубликованных в научных изданиях. Индексирует 18 000 названий научных изданий по техническим, медицинским и гуманитарным наукам 5000 издателей.</a:t>
            </a:r>
          </a:p>
          <a:p>
            <a:pPr algn="just"/>
            <a:r>
              <a:rPr lang="ru-RU" sz="7200" dirty="0">
                <a:latin typeface="Times New Roman" panose="02020603050405020304" pitchFamily="18" charset="0"/>
                <a:cs typeface="Times New Roman" panose="02020603050405020304" pitchFamily="18" charset="0"/>
              </a:rPr>
              <a:t>	База данных индексирует научные журналы, материалы конференций и серийные книжные издания. Разработчиком и владельцем </a:t>
            </a:r>
            <a:r>
              <a:rPr lang="ru-RU" sz="7200" dirty="0" err="1">
                <a:latin typeface="Times New Roman" panose="02020603050405020304" pitchFamily="18" charset="0"/>
                <a:cs typeface="Times New Roman" panose="02020603050405020304" pitchFamily="18" charset="0"/>
              </a:rPr>
              <a:t>Scopus</a:t>
            </a:r>
            <a:r>
              <a:rPr lang="ru-RU" sz="7200" dirty="0">
                <a:latin typeface="Times New Roman" panose="02020603050405020304" pitchFamily="18" charset="0"/>
                <a:cs typeface="Times New Roman" panose="02020603050405020304" pitchFamily="18" charset="0"/>
              </a:rPr>
              <a:t> является издательская корпорация </a:t>
            </a:r>
            <a:r>
              <a:rPr lang="ru-RU" sz="7200" u="sng" dirty="0" err="1">
                <a:latin typeface="Times New Roman" panose="02020603050405020304" pitchFamily="18" charset="0"/>
                <a:cs typeface="Times New Roman" panose="02020603050405020304" pitchFamily="18" charset="0"/>
                <a:hlinkClick r:id="rId3" tooltip="Elsevier"/>
              </a:rPr>
              <a:t>Elsevier</a:t>
            </a:r>
            <a:r>
              <a:rPr lang="ru-RU" sz="7200" dirty="0">
                <a:latin typeface="Times New Roman" panose="02020603050405020304" pitchFamily="18" charset="0"/>
                <a:cs typeface="Times New Roman" panose="02020603050405020304" pitchFamily="18" charset="0"/>
              </a:rPr>
              <a:t>.</a:t>
            </a:r>
          </a:p>
          <a:p>
            <a:pPr algn="just"/>
            <a:r>
              <a:rPr lang="ru-RU" sz="7200" dirty="0">
                <a:latin typeface="Times New Roman" panose="02020603050405020304" pitchFamily="18" charset="0"/>
                <a:cs typeface="Times New Roman" panose="02020603050405020304" pitchFamily="18" charset="0"/>
              </a:rPr>
              <a:t>	База данных доступна на условиях подписки через веб-интерфейс, содержит </a:t>
            </a:r>
            <a:r>
              <a:rPr lang="ru-RU" sz="7200" u="sng" dirty="0">
                <a:latin typeface="Times New Roman" panose="02020603050405020304" pitchFamily="18" charset="0"/>
                <a:cs typeface="Times New Roman" panose="02020603050405020304" pitchFamily="18" charset="0"/>
              </a:rPr>
              <a:t>патентную базу данных</a:t>
            </a:r>
            <a:r>
              <a:rPr lang="ru-RU" sz="7200" dirty="0">
                <a:latin typeface="Times New Roman" panose="02020603050405020304" pitchFamily="18" charset="0"/>
                <a:cs typeface="Times New Roman" panose="02020603050405020304" pitchFamily="18" charset="0"/>
              </a:rPr>
              <a:t>.</a:t>
            </a:r>
          </a:p>
          <a:p>
            <a:pPr algn="just"/>
            <a:r>
              <a:rPr lang="ru-RU" sz="7200" dirty="0">
                <a:latin typeface="Times New Roman" panose="02020603050405020304" pitchFamily="18" charset="0"/>
                <a:cs typeface="Times New Roman" panose="02020603050405020304" pitchFamily="18" charset="0"/>
              </a:rPr>
              <a:t>	</a:t>
            </a:r>
            <a:r>
              <a:rPr lang="ru-RU" sz="7200" u="sng" dirty="0">
                <a:latin typeface="Times New Roman" panose="02020603050405020304" pitchFamily="18" charset="0"/>
                <a:cs typeface="Times New Roman" panose="02020603050405020304" pitchFamily="18" charset="0"/>
              </a:rPr>
              <a:t>Статьи в базу  </a:t>
            </a:r>
            <a:r>
              <a:rPr lang="ru-RU" sz="7200" b="1" u="sng" dirty="0" err="1">
                <a:latin typeface="Times New Roman" panose="02020603050405020304" pitchFamily="18" charset="0"/>
                <a:cs typeface="Times New Roman" panose="02020603050405020304" pitchFamily="18" charset="0"/>
              </a:rPr>
              <a:t>Scopus</a:t>
            </a:r>
            <a:r>
              <a:rPr lang="ru-RU" sz="7200" u="sng" dirty="0">
                <a:latin typeface="Times New Roman" panose="02020603050405020304" pitchFamily="18" charset="0"/>
                <a:cs typeface="Times New Roman" panose="02020603050405020304" pitchFamily="18" charset="0"/>
              </a:rPr>
              <a:t>  должны быть представлены на английском или европейских языках.</a:t>
            </a:r>
          </a:p>
          <a:p>
            <a:pPr algn="just"/>
            <a:r>
              <a:rPr lang="ru-RU" sz="7200" dirty="0">
                <a:latin typeface="Times New Roman" panose="02020603050405020304" pitchFamily="18" charset="0"/>
                <a:cs typeface="Times New Roman" panose="02020603050405020304" pitchFamily="18" charset="0"/>
              </a:rPr>
              <a:t>	База данных </a:t>
            </a:r>
            <a:r>
              <a:rPr lang="ru-RU" sz="7200" dirty="0" err="1">
                <a:latin typeface="Times New Roman" panose="02020603050405020304" pitchFamily="18" charset="0"/>
                <a:cs typeface="Times New Roman" panose="02020603050405020304" pitchFamily="18" charset="0"/>
              </a:rPr>
              <a:t>Scopus</a:t>
            </a:r>
            <a:r>
              <a:rPr lang="ru-RU" sz="7200" dirty="0">
                <a:latin typeface="Times New Roman" panose="02020603050405020304" pitchFamily="18" charset="0"/>
                <a:cs typeface="Times New Roman" panose="02020603050405020304" pitchFamily="18" charset="0"/>
              </a:rPr>
              <a:t> во многих странах является одним из главных источников получения </a:t>
            </a:r>
            <a:r>
              <a:rPr lang="ru-RU" sz="7200" dirty="0" err="1">
                <a:latin typeface="Times New Roman" panose="02020603050405020304" pitchFamily="18" charset="0"/>
                <a:cs typeface="Times New Roman" panose="02020603050405020304" pitchFamily="18" charset="0"/>
              </a:rPr>
              <a:t>наукометрических</a:t>
            </a:r>
            <a:r>
              <a:rPr lang="ru-RU" sz="7200" dirty="0">
                <a:latin typeface="Times New Roman" panose="02020603050405020304" pitchFamily="18" charset="0"/>
                <a:cs typeface="Times New Roman" panose="02020603050405020304" pitchFamily="18" charset="0"/>
              </a:rPr>
              <a:t> данных для проведения оценочных исследований на государственном и/или корпоративном уровне.</a:t>
            </a:r>
          </a:p>
          <a:p>
            <a:r>
              <a:rPr lang="ru-RU" sz="7200" dirty="0" smtClean="0">
                <a:latin typeface="Times New Roman" panose="02020603050405020304" pitchFamily="18" charset="0"/>
                <a:cs typeface="Times New Roman" panose="02020603050405020304" pitchFamily="18" charset="0"/>
              </a:rPr>
              <a:t>Список журналов</a:t>
            </a:r>
            <a:r>
              <a:rPr lang="ru-RU" sz="7200" dirty="0">
                <a:latin typeface="Times New Roman" panose="02020603050405020304" pitchFamily="18" charset="0"/>
                <a:cs typeface="Times New Roman" panose="02020603050405020304" pitchFamily="18" charset="0"/>
              </a:rPr>
              <a:t>, входящих в </a:t>
            </a:r>
            <a:r>
              <a:rPr lang="ru-RU" sz="7200" dirty="0" err="1" smtClean="0">
                <a:latin typeface="Times New Roman" panose="02020603050405020304" pitchFamily="18" charset="0"/>
                <a:cs typeface="Times New Roman" panose="02020603050405020304" pitchFamily="18" charset="0"/>
              </a:rPr>
              <a:t>Scopus</a:t>
            </a:r>
            <a:r>
              <a:rPr lang="ru-RU" sz="7200" dirty="0" smtClean="0">
                <a:latin typeface="Times New Roman" panose="02020603050405020304" pitchFamily="18" charset="0"/>
                <a:cs typeface="Times New Roman" panose="02020603050405020304" pitchFamily="18" charset="0"/>
              </a:rPr>
              <a:t> ежегодно обновляется</a:t>
            </a:r>
            <a:r>
              <a:rPr lang="ru-RU" sz="7200" dirty="0">
                <a:latin typeface="Times New Roman" panose="02020603050405020304" pitchFamily="18" charset="0"/>
                <a:cs typeface="Times New Roman" panose="02020603050405020304" pitchFamily="18" charset="0"/>
              </a:rPr>
              <a:t>.</a:t>
            </a:r>
          </a:p>
          <a:p>
            <a:endParaRPr lang="ru-RU" dirty="0"/>
          </a:p>
        </p:txBody>
      </p:sp>
      <p:sp>
        <p:nvSpPr>
          <p:cNvPr id="5" name="Нижний колонтитул 4"/>
          <p:cNvSpPr>
            <a:spLocks noGrp="1"/>
          </p:cNvSpPr>
          <p:nvPr>
            <p:ph type="ftr" sz="quarter" idx="11"/>
          </p:nvPr>
        </p:nvSpPr>
        <p:spPr>
          <a:xfrm>
            <a:off x="1942414" y="6135809"/>
            <a:ext cx="6734041" cy="365125"/>
          </a:xfrm>
        </p:spPr>
        <p:txBody>
          <a:bodyPr/>
          <a:lstStyle/>
          <a:p>
            <a:r>
              <a:rPr lang="ru-RU" dirty="0"/>
              <a:t>© О.Н. Римская. О публикациях результатов  научных исследований для защиты диссертаций. 2016</a:t>
            </a:r>
          </a:p>
          <a:p>
            <a:endParaRPr lang="ru-RU" dirty="0"/>
          </a:p>
        </p:txBody>
      </p:sp>
      <p:sp>
        <p:nvSpPr>
          <p:cNvPr id="6" name="Номер слайда 5"/>
          <p:cNvSpPr>
            <a:spLocks noGrp="1"/>
          </p:cNvSpPr>
          <p:nvPr>
            <p:ph type="sldNum" sz="quarter" idx="12"/>
          </p:nvPr>
        </p:nvSpPr>
        <p:spPr/>
        <p:txBody>
          <a:bodyPr/>
          <a:lstStyle/>
          <a:p>
            <a:fld id="{29B06A9B-9058-479F-8987-12533EA81BD4}" type="slidenum">
              <a:rPr lang="ru-RU" smtClean="0"/>
              <a:pPr/>
              <a:t>18</a:t>
            </a:fld>
            <a:endParaRPr lang="ru-RU"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232352"/>
            <a:ext cx="943476" cy="86376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28" y="83559"/>
            <a:ext cx="1374835" cy="969178"/>
          </a:xfrm>
          <a:prstGeom prst="rect">
            <a:avLst/>
          </a:prstGeom>
        </p:spPr>
      </p:pic>
    </p:spTree>
    <p:extLst>
      <p:ext uri="{BB962C8B-B14F-4D97-AF65-F5344CB8AC3E}">
        <p14:creationId xmlns:p14="http://schemas.microsoft.com/office/powerpoint/2010/main" val="2267748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45202" y="647678"/>
            <a:ext cx="6589199" cy="644650"/>
          </a:xfrm>
        </p:spPr>
        <p:txBody>
          <a:bodyPr>
            <a:normAutofit fontScale="90000"/>
          </a:bodyPr>
          <a:lstStyle/>
          <a:p>
            <a:pPr algn="ctr"/>
            <a:r>
              <a:rPr lang="en-US" sz="3100" b="1" dirty="0" smtClean="0"/>
              <a:t>Web of Science</a:t>
            </a:r>
            <a:r>
              <a:rPr lang="ru-RU" sz="3100" b="1" dirty="0" smtClean="0"/>
              <a:t> </a:t>
            </a:r>
            <a:r>
              <a:rPr lang="ru-RU" dirty="0"/>
              <a:t/>
            </a:r>
            <a:br>
              <a:rPr lang="ru-RU" dirty="0"/>
            </a:br>
            <a:r>
              <a:rPr lang="en-US" dirty="0"/>
              <a:t> </a:t>
            </a:r>
            <a:r>
              <a:rPr lang="en-US" sz="1600" b="1" u="sng" dirty="0" smtClean="0"/>
              <a:t>http://wokinfo.com/</a:t>
            </a:r>
            <a:r>
              <a:rPr lang="ru-RU" sz="1800" b="1" dirty="0" smtClean="0"/>
              <a:t/>
            </a:r>
            <a:br>
              <a:rPr lang="ru-RU" sz="1800" b="1" dirty="0" smtClean="0"/>
            </a:br>
            <a:endParaRPr lang="ru-RU" sz="1800" dirty="0"/>
          </a:p>
        </p:txBody>
      </p:sp>
      <p:sp>
        <p:nvSpPr>
          <p:cNvPr id="4" name="Объект 3"/>
          <p:cNvSpPr>
            <a:spLocks noGrp="1"/>
          </p:cNvSpPr>
          <p:nvPr>
            <p:ph idx="1"/>
          </p:nvPr>
        </p:nvSpPr>
        <p:spPr>
          <a:xfrm>
            <a:off x="1331641" y="1772816"/>
            <a:ext cx="7202760" cy="4138406"/>
          </a:xfrm>
        </p:spPr>
        <p:txBody>
          <a:bodyPr>
            <a:normAutofit fontScale="85000" lnSpcReduction="20000"/>
          </a:bodyPr>
          <a:lstStyle/>
          <a:p>
            <a:pPr algn="just"/>
            <a:r>
              <a:rPr lang="ru-RU" dirty="0" err="1" smtClean="0"/>
              <a:t>Web</a:t>
            </a:r>
            <a:r>
              <a:rPr lang="ru-RU" dirty="0" smtClean="0"/>
              <a:t> </a:t>
            </a:r>
            <a:r>
              <a:rPr lang="ru-RU" dirty="0" err="1"/>
              <a:t>of</a:t>
            </a:r>
            <a:r>
              <a:rPr lang="ru-RU" dirty="0"/>
              <a:t> </a:t>
            </a:r>
            <a:r>
              <a:rPr lang="ru-RU" dirty="0" err="1"/>
              <a:t>Science</a:t>
            </a:r>
            <a:r>
              <a:rPr lang="ru-RU" dirty="0"/>
              <a:t> предоставляет доступ к </a:t>
            </a:r>
            <a:r>
              <a:rPr lang="ru-RU" dirty="0" smtClean="0"/>
              <a:t>интегрированному </a:t>
            </a:r>
            <a:r>
              <a:rPr lang="ru-RU" dirty="0"/>
              <a:t>междисциплинарному инструменту исследования</a:t>
            </a:r>
            <a:r>
              <a:rPr lang="ru-RU" dirty="0" smtClean="0"/>
              <a:t>, объединенному с помощью связанных </a:t>
            </a:r>
            <a:r>
              <a:rPr lang="ru-RU" dirty="0"/>
              <a:t>метрик цитирования содержимого из разных источников в одном интерфейсе. </a:t>
            </a:r>
            <a:r>
              <a:rPr lang="ru-RU" dirty="0" smtClean="0"/>
              <a:t>Электронный </a:t>
            </a:r>
            <a:r>
              <a:rPr lang="ru-RU" dirty="0"/>
              <a:t>ресурс </a:t>
            </a:r>
            <a:r>
              <a:rPr lang="en-US" dirty="0"/>
              <a:t>Web of Science</a:t>
            </a:r>
            <a:r>
              <a:rPr lang="ru-RU" dirty="0"/>
              <a:t> представляет собой поисковую платформу, объединяющая реферативные базы данных публикаций в научных журналах и патентов, в том числе базы, учитывающие взаимное цитирование публикаций, предоставляемая компанией </a:t>
            </a:r>
            <a:r>
              <a:rPr lang="ru-RU" u="sng" dirty="0" err="1">
                <a:hlinkClick r:id="rId2" tooltip="Thomson Reuters"/>
              </a:rPr>
              <a:t>Thomson</a:t>
            </a:r>
            <a:r>
              <a:rPr lang="ru-RU" u="sng" dirty="0">
                <a:hlinkClick r:id="rId2" tooltip="Thomson Reuters"/>
              </a:rPr>
              <a:t> </a:t>
            </a:r>
            <a:r>
              <a:rPr lang="ru-RU" u="sng" dirty="0" err="1">
                <a:hlinkClick r:id="rId2" tooltip="Thomson Reuters"/>
              </a:rPr>
              <a:t>Reuters</a:t>
            </a:r>
            <a:r>
              <a:rPr lang="ru-RU" dirty="0"/>
              <a:t>.</a:t>
            </a:r>
          </a:p>
          <a:p>
            <a:pPr algn="just"/>
            <a:r>
              <a:rPr lang="ru-RU" dirty="0"/>
              <a:t>	</a:t>
            </a:r>
            <a:r>
              <a:rPr lang="ru-RU" dirty="0" err="1"/>
              <a:t>Web</a:t>
            </a:r>
            <a:r>
              <a:rPr lang="ru-RU" dirty="0"/>
              <a:t> </a:t>
            </a:r>
            <a:r>
              <a:rPr lang="ru-RU" dirty="0" err="1"/>
              <a:t>of</a:t>
            </a:r>
            <a:r>
              <a:rPr lang="ru-RU" dirty="0"/>
              <a:t> </a:t>
            </a:r>
            <a:r>
              <a:rPr lang="ru-RU" dirty="0" err="1"/>
              <a:t>Science</a:t>
            </a:r>
            <a:r>
              <a:rPr lang="ru-RU" dirty="0"/>
              <a:t> охватывает материалы по естественным, техническим, общественным, гуманитарным наукам и искусству. Платформа обладает встроенными возможностями поиска, анализа и управления библиографической информацией.</a:t>
            </a:r>
          </a:p>
          <a:p>
            <a:pPr algn="just"/>
            <a:r>
              <a:rPr lang="ru-RU" dirty="0"/>
              <a:t>	</a:t>
            </a:r>
            <a:r>
              <a:rPr lang="ru-RU" dirty="0" smtClean="0"/>
              <a:t>С ноября </a:t>
            </a:r>
            <a:r>
              <a:rPr lang="ru-RU" dirty="0"/>
              <a:t>2015 года поиск </a:t>
            </a:r>
            <a:r>
              <a:rPr lang="en-US" b="1" dirty="0"/>
              <a:t>Web of Science</a:t>
            </a:r>
            <a:r>
              <a:rPr lang="ru-RU" b="1" dirty="0"/>
              <a:t> организован на русском языке! </a:t>
            </a:r>
            <a:r>
              <a:rPr lang="ru-RU" dirty="0"/>
              <a:t>Сейчас база представлена на 7 языках. </a:t>
            </a:r>
          </a:p>
          <a:p>
            <a:pPr algn="just"/>
            <a:r>
              <a:rPr lang="ru-RU" dirty="0"/>
              <a:t>	</a:t>
            </a:r>
            <a:r>
              <a:rPr lang="ru-RU" u="sng" dirty="0"/>
              <a:t>Содержит информацию по зарубежным патентам.</a:t>
            </a:r>
          </a:p>
          <a:p>
            <a:pPr algn="just"/>
            <a:r>
              <a:rPr lang="ru-RU" dirty="0" smtClean="0"/>
              <a:t>Список </a:t>
            </a:r>
            <a:r>
              <a:rPr lang="ru-RU" dirty="0"/>
              <a:t>российских журналов, входящих в </a:t>
            </a:r>
            <a:r>
              <a:rPr lang="en-US" dirty="0"/>
              <a:t>Web of Science </a:t>
            </a:r>
            <a:r>
              <a:rPr lang="ru-RU" dirty="0"/>
              <a:t>на </a:t>
            </a:r>
            <a:r>
              <a:rPr lang="ru-RU" dirty="0" smtClean="0"/>
              <a:t>начало 2016 </a:t>
            </a:r>
            <a:r>
              <a:rPr lang="ru-RU" dirty="0"/>
              <a:t>года </a:t>
            </a:r>
            <a:r>
              <a:rPr lang="ru-RU" u="sng" dirty="0">
                <a:hlinkClick r:id="rId3"/>
              </a:rPr>
              <a:t>http://www.library.ssti.ru/document/web_of_science.pdf</a:t>
            </a:r>
            <a:endParaRPr lang="ru-RU" dirty="0"/>
          </a:p>
          <a:p>
            <a:pPr algn="just"/>
            <a:r>
              <a:rPr lang="ru-RU" dirty="0"/>
              <a:t>Список ежегодно обновляется.</a:t>
            </a:r>
          </a:p>
          <a:p>
            <a:pPr marL="0" indent="0">
              <a:buNone/>
            </a:pPr>
            <a:endParaRPr lang="ru-RU" dirty="0"/>
          </a:p>
        </p:txBody>
      </p:sp>
      <p:sp>
        <p:nvSpPr>
          <p:cNvPr id="2" name="Нижний колонтитул 1"/>
          <p:cNvSpPr>
            <a:spLocks noGrp="1"/>
          </p:cNvSpPr>
          <p:nvPr>
            <p:ph type="ftr" sz="quarter" idx="11"/>
          </p:nvPr>
        </p:nvSpPr>
        <p:spPr>
          <a:xfrm>
            <a:off x="1975348" y="6165304"/>
            <a:ext cx="6125044" cy="365125"/>
          </a:xfrm>
        </p:spPr>
        <p:txBody>
          <a:bodyPr/>
          <a:lstStyle/>
          <a:p>
            <a:r>
              <a:rPr lang="ru-RU" dirty="0"/>
              <a:t>© О.Н. Римская. О публикациях результатов  научных исследований для защиты диссертаций. 2016</a:t>
            </a:r>
          </a:p>
          <a:p>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19</a:t>
            </a:fld>
            <a:endParaRPr lang="ru-RU"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58765"/>
            <a:ext cx="2664296" cy="342978"/>
          </a:xfrm>
          <a:prstGeom prst="rect">
            <a:avLst/>
          </a:prstGeom>
        </p:spPr>
      </p:pic>
      <p:pic>
        <p:nvPicPr>
          <p:cNvPr id="7" name="Picture 8" descr="Thomson Reuter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5594" y="63482"/>
            <a:ext cx="2522287"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436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260648"/>
            <a:ext cx="6589199" cy="892260"/>
          </a:xfrm>
        </p:spPr>
        <p:txBody>
          <a:bodyPr>
            <a:normAutofit/>
          </a:bodyPr>
          <a:lstStyle/>
          <a:p>
            <a:pPr algn="ctr"/>
            <a:r>
              <a:rPr lang="ru-RU" sz="2400" b="1" dirty="0" smtClean="0"/>
              <a:t>ВАК </a:t>
            </a:r>
            <a:br>
              <a:rPr lang="ru-RU" sz="2400" b="1" dirty="0" smtClean="0"/>
            </a:br>
            <a:r>
              <a:rPr lang="ru-RU" sz="2400" b="1" dirty="0" err="1" smtClean="0"/>
              <a:t>Кыргызии</a:t>
            </a:r>
            <a:endParaRPr lang="ru-RU" sz="2400" b="1" dirty="0"/>
          </a:p>
        </p:txBody>
      </p:sp>
      <p:sp>
        <p:nvSpPr>
          <p:cNvPr id="3" name="Объект 2"/>
          <p:cNvSpPr>
            <a:spLocks noGrp="1"/>
          </p:cNvSpPr>
          <p:nvPr>
            <p:ph idx="1"/>
          </p:nvPr>
        </p:nvSpPr>
        <p:spPr>
          <a:xfrm>
            <a:off x="1918134" y="1152908"/>
            <a:ext cx="6591985" cy="4325522"/>
          </a:xfrm>
        </p:spPr>
        <p:txBody>
          <a:bodyPr>
            <a:normAutofit fontScale="25000" lnSpcReduction="20000"/>
          </a:bodyPr>
          <a:lstStyle/>
          <a:p>
            <a:pPr marL="0" indent="0">
              <a:buNone/>
            </a:pPr>
            <a:endParaRPr lang="ru-RU" dirty="0" smtClean="0"/>
          </a:p>
          <a:p>
            <a:pPr marL="0" indent="0" algn="just">
              <a:buNone/>
            </a:pPr>
            <a:r>
              <a:rPr lang="ru-RU" sz="6400" dirty="0" smtClean="0">
                <a:latin typeface="Times New Roman" panose="02020603050405020304" pitchFamily="18" charset="0"/>
                <a:cs typeface="Times New Roman" panose="02020603050405020304" pitchFamily="18" charset="0"/>
              </a:rPr>
              <a:t>	Становление </a:t>
            </a:r>
            <a:r>
              <a:rPr lang="ru-RU" sz="6400" dirty="0">
                <a:latin typeface="Times New Roman" panose="02020603050405020304" pitchFamily="18" charset="0"/>
                <a:cs typeface="Times New Roman" panose="02020603050405020304" pitchFamily="18" charset="0"/>
              </a:rPr>
              <a:t>национальной системы аттестации научных и научно-педагогических кадров высшей квалификации непосредственно связано с обретением Кыргызстаном независимости и подписанием Президентом </a:t>
            </a:r>
            <a:r>
              <a:rPr lang="ru-RU" sz="6400" dirty="0" err="1">
                <a:latin typeface="Times New Roman" panose="02020603050405020304" pitchFamily="18" charset="0"/>
                <a:cs typeface="Times New Roman" panose="02020603050405020304" pitchFamily="18" charset="0"/>
              </a:rPr>
              <a:t>Кыргызской</a:t>
            </a:r>
            <a:r>
              <a:rPr lang="ru-RU" sz="6400" dirty="0">
                <a:latin typeface="Times New Roman" panose="02020603050405020304" pitchFamily="18" charset="0"/>
                <a:cs typeface="Times New Roman" panose="02020603050405020304" pitchFamily="18" charset="0"/>
              </a:rPr>
              <a:t> Республики А. Акаевым Указа «Об организации Высшей аттестационной комиссии Республики Кыргызстан» от 27 июня 1992 г., № 214. </a:t>
            </a:r>
            <a:endParaRPr lang="ru-RU" sz="6400" dirty="0" smtClean="0">
              <a:latin typeface="Times New Roman" panose="02020603050405020304" pitchFamily="18" charset="0"/>
              <a:cs typeface="Times New Roman" panose="02020603050405020304" pitchFamily="18" charset="0"/>
            </a:endParaRPr>
          </a:p>
          <a:p>
            <a:pPr marL="0" indent="0" algn="just">
              <a:buNone/>
            </a:pPr>
            <a:r>
              <a:rPr lang="ru-RU" sz="6400" dirty="0" smtClean="0">
                <a:latin typeface="Times New Roman" panose="02020603050405020304" pitchFamily="18" charset="0"/>
                <a:cs typeface="Times New Roman" panose="02020603050405020304" pitchFamily="18" charset="0"/>
              </a:rPr>
              <a:t>	</a:t>
            </a:r>
            <a:r>
              <a:rPr lang="ru-RU" sz="6400" b="1" dirty="0" smtClean="0">
                <a:latin typeface="Times New Roman" panose="02020603050405020304" pitchFamily="18" charset="0"/>
                <a:cs typeface="Times New Roman" panose="02020603050405020304" pitchFamily="18" charset="0"/>
              </a:rPr>
              <a:t>Высшая </a:t>
            </a:r>
            <a:r>
              <a:rPr lang="ru-RU" sz="6400" b="1" dirty="0">
                <a:latin typeface="Times New Roman" panose="02020603050405020304" pitchFamily="18" charset="0"/>
                <a:cs typeface="Times New Roman" panose="02020603050405020304" pitchFamily="18" charset="0"/>
              </a:rPr>
              <a:t>аттестационная комиссия (ВАК) </a:t>
            </a:r>
            <a:r>
              <a:rPr lang="ru-RU" sz="6400" dirty="0">
                <a:latin typeface="Times New Roman" panose="02020603050405020304" pitchFamily="18" charset="0"/>
                <a:cs typeface="Times New Roman" panose="02020603050405020304" pitchFamily="18" charset="0"/>
              </a:rPr>
              <a:t>была учреждена при Правительстве </a:t>
            </a:r>
            <a:r>
              <a:rPr lang="ru-RU" sz="6400" dirty="0" err="1">
                <a:latin typeface="Times New Roman" panose="02020603050405020304" pitchFamily="18" charset="0"/>
                <a:cs typeface="Times New Roman" panose="02020603050405020304" pitchFamily="18" charset="0"/>
              </a:rPr>
              <a:t>Кыргызской</a:t>
            </a:r>
            <a:r>
              <a:rPr lang="ru-RU" sz="6400" dirty="0">
                <a:latin typeface="Times New Roman" panose="02020603050405020304" pitchFamily="18" charset="0"/>
                <a:cs typeface="Times New Roman" panose="02020603050405020304" pitchFamily="18" charset="0"/>
              </a:rPr>
              <a:t> Республики и </a:t>
            </a:r>
            <a:r>
              <a:rPr lang="ru-RU" sz="6400" b="1" dirty="0">
                <a:latin typeface="Times New Roman" panose="02020603050405020304" pitchFamily="18" charset="0"/>
                <a:cs typeface="Times New Roman" panose="02020603050405020304" pitchFamily="18" charset="0"/>
              </a:rPr>
              <a:t>наделена правами присуждения ученых степеней и присвоения ученых званий</a:t>
            </a:r>
            <a:r>
              <a:rPr lang="ru-RU" sz="6400" b="1" dirty="0" smtClean="0">
                <a:latin typeface="Times New Roman" panose="02020603050405020304" pitchFamily="18" charset="0"/>
                <a:cs typeface="Times New Roman" panose="02020603050405020304" pitchFamily="18" charset="0"/>
              </a:rPr>
              <a:t>.</a:t>
            </a:r>
          </a:p>
          <a:p>
            <a:pPr marL="0" indent="0" algn="just">
              <a:buNone/>
            </a:pPr>
            <a:r>
              <a:rPr lang="ru-RU" sz="6400" dirty="0" smtClean="0">
                <a:latin typeface="Times New Roman" panose="02020603050405020304" pitchFamily="18" charset="0"/>
                <a:cs typeface="Times New Roman" panose="02020603050405020304" pitchFamily="18" charset="0"/>
              </a:rPr>
              <a:t>	В </a:t>
            </a:r>
            <a:r>
              <a:rPr lang="ru-RU" sz="6400" dirty="0">
                <a:latin typeface="Times New Roman" panose="02020603050405020304" pitchFamily="18" charset="0"/>
                <a:cs typeface="Times New Roman" panose="02020603050405020304" pitchFamily="18" charset="0"/>
              </a:rPr>
              <a:t>целях совершенствования государственной </a:t>
            </a:r>
            <a:r>
              <a:rPr lang="ru-RU" sz="6400" dirty="0" smtClean="0">
                <a:latin typeface="Times New Roman" panose="02020603050405020304" pitchFamily="18" charset="0"/>
                <a:cs typeface="Times New Roman" panose="02020603050405020304" pitchFamily="18" charset="0"/>
              </a:rPr>
              <a:t>политики </a:t>
            </a:r>
            <a:r>
              <a:rPr lang="ru-RU" sz="6400" dirty="0">
                <a:latin typeface="Times New Roman" panose="02020603050405020304" pitchFamily="18" charset="0"/>
                <a:cs typeface="Times New Roman" panose="02020603050405020304" pitchFamily="18" charset="0"/>
              </a:rPr>
              <a:t>в области аттестации научных и </a:t>
            </a:r>
            <a:r>
              <a:rPr lang="ru-RU" sz="6400" dirty="0" smtClean="0">
                <a:latin typeface="Times New Roman" panose="02020603050405020304" pitchFamily="18" charset="0"/>
                <a:cs typeface="Times New Roman" panose="02020603050405020304" pitchFamily="18" charset="0"/>
              </a:rPr>
              <a:t>научно-педагогических </a:t>
            </a:r>
            <a:r>
              <a:rPr lang="ru-RU" sz="6400" dirty="0">
                <a:latin typeface="Times New Roman" panose="02020603050405020304" pitchFamily="18" charset="0"/>
                <a:cs typeface="Times New Roman" panose="02020603050405020304" pitchFamily="18" charset="0"/>
              </a:rPr>
              <a:t>кадров, формирования научного </a:t>
            </a:r>
            <a:r>
              <a:rPr lang="ru-RU" sz="6400" dirty="0" smtClean="0">
                <a:latin typeface="Times New Roman" panose="02020603050405020304" pitchFamily="18" charset="0"/>
                <a:cs typeface="Times New Roman" panose="02020603050405020304" pitchFamily="18" charset="0"/>
              </a:rPr>
              <a:t>потенциала </a:t>
            </a:r>
            <a:r>
              <a:rPr lang="ru-RU" sz="6400" dirty="0">
                <a:latin typeface="Times New Roman" panose="02020603050405020304" pitchFamily="18" charset="0"/>
                <a:cs typeface="Times New Roman" panose="02020603050405020304" pitchFamily="18" charset="0"/>
              </a:rPr>
              <a:t>страны Указом Президента КР от 3 апреля </a:t>
            </a:r>
            <a:r>
              <a:rPr lang="ru-RU" sz="6400" dirty="0" smtClean="0">
                <a:latin typeface="Times New Roman" panose="02020603050405020304" pitchFamily="18" charset="0"/>
                <a:cs typeface="Times New Roman" panose="02020603050405020304" pitchFamily="18" charset="0"/>
              </a:rPr>
              <a:t>1998 г</a:t>
            </a:r>
            <a:r>
              <a:rPr lang="ru-RU" sz="6400" dirty="0">
                <a:latin typeface="Times New Roman" panose="02020603050405020304" pitchFamily="18" charset="0"/>
                <a:cs typeface="Times New Roman" panose="02020603050405020304" pitchFamily="18" charset="0"/>
              </a:rPr>
              <a:t>., №124, ВАК преобразована в Национальную </a:t>
            </a:r>
            <a:r>
              <a:rPr lang="ru-RU" sz="6400" dirty="0" smtClean="0">
                <a:latin typeface="Times New Roman" panose="02020603050405020304" pitchFamily="18" charset="0"/>
                <a:cs typeface="Times New Roman" panose="02020603050405020304" pitchFamily="18" charset="0"/>
              </a:rPr>
              <a:t>аттестационную </a:t>
            </a:r>
            <a:r>
              <a:rPr lang="ru-RU" sz="6400" dirty="0">
                <a:latin typeface="Times New Roman" panose="02020603050405020304" pitchFamily="18" charset="0"/>
                <a:cs typeface="Times New Roman" panose="02020603050405020304" pitchFamily="18" charset="0"/>
              </a:rPr>
              <a:t>комиссию </a:t>
            </a:r>
            <a:r>
              <a:rPr lang="ru-RU" sz="6400" dirty="0" err="1">
                <a:latin typeface="Times New Roman" panose="02020603050405020304" pitchFamily="18" charset="0"/>
                <a:cs typeface="Times New Roman" panose="02020603050405020304" pitchFamily="18" charset="0"/>
              </a:rPr>
              <a:t>Кыргызской</a:t>
            </a:r>
            <a:r>
              <a:rPr lang="ru-RU" sz="6400" dirty="0">
                <a:latin typeface="Times New Roman" panose="02020603050405020304" pitchFamily="18" charset="0"/>
                <a:cs typeface="Times New Roman" panose="02020603050405020304" pitchFamily="18" charset="0"/>
              </a:rPr>
              <a:t> Республики (НАК) </a:t>
            </a:r>
            <a:r>
              <a:rPr lang="ru-RU" sz="6400" dirty="0" smtClean="0">
                <a:latin typeface="Times New Roman" panose="02020603050405020304" pitchFamily="18" charset="0"/>
                <a:cs typeface="Times New Roman" panose="02020603050405020304" pitchFamily="18" charset="0"/>
              </a:rPr>
              <a:t>и подотчетна </a:t>
            </a:r>
            <a:r>
              <a:rPr lang="ru-RU" sz="6400" dirty="0">
                <a:latin typeface="Times New Roman" panose="02020603050405020304" pitchFamily="18" charset="0"/>
                <a:cs typeface="Times New Roman" panose="02020603050405020304" pitchFamily="18" charset="0"/>
              </a:rPr>
              <a:t>Президенту</a:t>
            </a:r>
            <a:r>
              <a:rPr lang="ru-RU" sz="6400" dirty="0" smtClean="0">
                <a:latin typeface="Times New Roman" panose="02020603050405020304" pitchFamily="18" charset="0"/>
                <a:cs typeface="Times New Roman" panose="02020603050405020304" pitchFamily="18" charset="0"/>
              </a:rPr>
              <a:t>.</a:t>
            </a:r>
          </a:p>
          <a:p>
            <a:pPr marL="0" indent="0" algn="just">
              <a:buNone/>
            </a:pPr>
            <a:r>
              <a:rPr lang="ru-RU" sz="6400" b="1" dirty="0" smtClean="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Указом Президента </a:t>
            </a:r>
            <a:r>
              <a:rPr lang="ru-RU" sz="6400" dirty="0" err="1">
                <a:latin typeface="Times New Roman" panose="02020603050405020304" pitchFamily="18" charset="0"/>
                <a:cs typeface="Times New Roman" panose="02020603050405020304" pitchFamily="18" charset="0"/>
              </a:rPr>
              <a:t>Кыргызской</a:t>
            </a:r>
            <a:r>
              <a:rPr lang="ru-RU" sz="6400" dirty="0">
                <a:latin typeface="Times New Roman" panose="02020603050405020304" pitchFamily="18" charset="0"/>
                <a:cs typeface="Times New Roman" panose="02020603050405020304" pitchFamily="18" charset="0"/>
              </a:rPr>
              <a:t> Республики «О вопросах передачи отдельных государственных органов в ведение Правительства КР» от 21 января </a:t>
            </a:r>
            <a:r>
              <a:rPr lang="ru-RU" sz="6400" dirty="0" smtClean="0">
                <a:latin typeface="Times New Roman" panose="02020603050405020304" pitchFamily="18" charset="0"/>
                <a:cs typeface="Times New Roman" panose="02020603050405020304" pitchFamily="18" charset="0"/>
              </a:rPr>
              <a:t>2011 года </a:t>
            </a:r>
            <a:r>
              <a:rPr lang="ru-RU" sz="6400" dirty="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15  Национальная </a:t>
            </a:r>
            <a:r>
              <a:rPr lang="ru-RU" sz="6400" dirty="0">
                <a:latin typeface="Times New Roman" panose="02020603050405020304" pitchFamily="18" charset="0"/>
                <a:cs typeface="Times New Roman" panose="02020603050405020304" pitchFamily="18" charset="0"/>
              </a:rPr>
              <a:t>аттестационная комиссия </a:t>
            </a:r>
            <a:r>
              <a:rPr lang="ru-RU" sz="6400" dirty="0" err="1">
                <a:latin typeface="Times New Roman" panose="02020603050405020304" pitchFamily="18" charset="0"/>
                <a:cs typeface="Times New Roman" panose="02020603050405020304" pitchFamily="18" charset="0"/>
              </a:rPr>
              <a:t>Кыргызской</a:t>
            </a:r>
            <a:r>
              <a:rPr lang="ru-RU" sz="6400" dirty="0">
                <a:latin typeface="Times New Roman" panose="02020603050405020304" pitchFamily="18" charset="0"/>
                <a:cs typeface="Times New Roman" panose="02020603050405020304" pitchFamily="18" charset="0"/>
              </a:rPr>
              <a:t> Республики переименована в Высшую аттестационную комиссию </a:t>
            </a:r>
            <a:r>
              <a:rPr lang="ru-RU" sz="6400" dirty="0" err="1" smtClean="0">
                <a:latin typeface="Times New Roman" panose="02020603050405020304" pitchFamily="18" charset="0"/>
                <a:cs typeface="Times New Roman" panose="02020603050405020304" pitchFamily="18" charset="0"/>
              </a:rPr>
              <a:t>Кыргызской</a:t>
            </a:r>
            <a:r>
              <a:rPr lang="ru-RU" sz="6400" dirty="0" smtClean="0">
                <a:latin typeface="Times New Roman" panose="02020603050405020304" pitchFamily="18" charset="0"/>
                <a:cs typeface="Times New Roman" panose="02020603050405020304" pitchFamily="18" charset="0"/>
              </a:rPr>
              <a:t> Республики (ВАК). Постановление </a:t>
            </a:r>
            <a:r>
              <a:rPr lang="ru-RU" sz="6400" dirty="0">
                <a:latin typeface="Times New Roman" panose="02020603050405020304" pitchFamily="18" charset="0"/>
                <a:cs typeface="Times New Roman" panose="02020603050405020304" pitchFamily="18" charset="0"/>
              </a:rPr>
              <a:t>подписал Премьер-министр </a:t>
            </a:r>
            <a:r>
              <a:rPr lang="ru-RU" sz="6400" dirty="0" err="1">
                <a:latin typeface="Times New Roman" panose="02020603050405020304" pitchFamily="18" charset="0"/>
                <a:cs typeface="Times New Roman" panose="02020603050405020304" pitchFamily="18" charset="0"/>
              </a:rPr>
              <a:t>Кыргызской</a:t>
            </a:r>
            <a:r>
              <a:rPr lang="ru-RU" sz="6400" dirty="0">
                <a:latin typeface="Times New Roman" panose="02020603050405020304" pitchFamily="18" charset="0"/>
                <a:cs typeface="Times New Roman" panose="02020603050405020304" pitchFamily="18" charset="0"/>
              </a:rPr>
              <a:t> Республики </a:t>
            </a:r>
            <a:r>
              <a:rPr lang="ru-RU" sz="6400" dirty="0" smtClean="0">
                <a:latin typeface="Times New Roman" panose="02020603050405020304" pitchFamily="18" charset="0"/>
                <a:cs typeface="Times New Roman" panose="02020603050405020304" pitchFamily="18" charset="0"/>
              </a:rPr>
              <a:t>А. </a:t>
            </a:r>
            <a:r>
              <a:rPr lang="ru-RU" sz="6400" dirty="0" err="1" smtClean="0">
                <a:latin typeface="Times New Roman" panose="02020603050405020304" pitchFamily="18" charset="0"/>
                <a:cs typeface="Times New Roman" panose="02020603050405020304" pitchFamily="18" charset="0"/>
              </a:rPr>
              <a:t>Атамбаев</a:t>
            </a:r>
            <a:r>
              <a:rPr lang="ru-RU" sz="6400" dirty="0" smtClean="0">
                <a:latin typeface="Times New Roman" panose="02020603050405020304" pitchFamily="18" charset="0"/>
                <a:cs typeface="Times New Roman" panose="02020603050405020304" pitchFamily="18" charset="0"/>
              </a:rPr>
              <a:t>. </a:t>
            </a:r>
          </a:p>
          <a:p>
            <a:pPr marL="0" indent="0" algn="just">
              <a:buNone/>
            </a:pPr>
            <a:r>
              <a:rPr lang="ru-RU" sz="6400" dirty="0" smtClean="0">
                <a:latin typeface="Times New Roman" panose="02020603050405020304" pitchFamily="18" charset="0"/>
                <a:cs typeface="Times New Roman" panose="02020603050405020304" pitchFamily="18" charset="0"/>
              </a:rPr>
              <a:t>Официальный сайт ВАК КР </a:t>
            </a:r>
            <a:r>
              <a:rPr lang="en-US" sz="6400" dirty="0" smtClean="0">
                <a:latin typeface="Times New Roman" panose="02020603050405020304" pitchFamily="18" charset="0"/>
                <a:cs typeface="Times New Roman" panose="02020603050405020304" pitchFamily="18" charset="0"/>
                <a:hlinkClick r:id="rId2"/>
              </a:rPr>
              <a:t>http</a:t>
            </a:r>
            <a:r>
              <a:rPr lang="en-US" sz="6400" dirty="0">
                <a:latin typeface="Times New Roman" panose="02020603050405020304" pitchFamily="18" charset="0"/>
                <a:cs typeface="Times New Roman" panose="02020603050405020304" pitchFamily="18" charset="0"/>
                <a:hlinkClick r:id="rId2"/>
              </a:rPr>
              <a:t>://www.nakkr.kg</a:t>
            </a:r>
            <a:r>
              <a:rPr lang="en-US" sz="6400" dirty="0" smtClean="0">
                <a:latin typeface="Times New Roman" panose="02020603050405020304" pitchFamily="18" charset="0"/>
                <a:cs typeface="Times New Roman" panose="02020603050405020304" pitchFamily="18" charset="0"/>
                <a:hlinkClick r:id="rId2"/>
              </a:rPr>
              <a:t>/</a:t>
            </a:r>
            <a:endParaRPr lang="ru-RU" sz="6400" dirty="0" smtClean="0">
              <a:latin typeface="Times New Roman" panose="02020603050405020304" pitchFamily="18" charset="0"/>
              <a:cs typeface="Times New Roman" panose="02020603050405020304" pitchFamily="18" charset="0"/>
            </a:endParaRPr>
          </a:p>
          <a:p>
            <a:pPr marL="0" indent="0" algn="just">
              <a:buNone/>
            </a:pPr>
            <a:endParaRPr lang="ru-RU" sz="64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Нижний колонтитул 3"/>
          <p:cNvSpPr>
            <a:spLocks noGrp="1"/>
          </p:cNvSpPr>
          <p:nvPr>
            <p:ph type="ftr" sz="quarter" idx="11"/>
          </p:nvPr>
        </p:nvSpPr>
        <p:spPr>
          <a:xfrm>
            <a:off x="1942414" y="6135809"/>
            <a:ext cx="6374001" cy="365125"/>
          </a:xfrm>
        </p:spPr>
        <p:txBody>
          <a:bodyPr/>
          <a:lstStyle/>
          <a:p>
            <a:r>
              <a:rPr lang="ru-RU" dirty="0"/>
              <a:t>© О.Н. Римская. О публикациях результатов  научных исследований для защиты диссертаций. 2016</a:t>
            </a:r>
          </a:p>
          <a:p>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2</a:t>
            </a:fld>
            <a:endParaRPr lang="ru-RU" dirty="0"/>
          </a:p>
        </p:txBody>
      </p:sp>
    </p:spTree>
    <p:extLst>
      <p:ext uri="{BB962C8B-B14F-4D97-AF65-F5344CB8AC3E}">
        <p14:creationId xmlns:p14="http://schemas.microsoft.com/office/powerpoint/2010/main" val="1543095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42416" y="476674"/>
            <a:ext cx="6600451" cy="4300710"/>
          </a:xfrm>
        </p:spPr>
        <p:txBody>
          <a:bodyPr>
            <a:normAutofit/>
          </a:bodyPr>
          <a:lstStyle/>
          <a:p>
            <a:pPr algn="ctr"/>
            <a:r>
              <a:rPr lang="ru-RU" b="1" dirty="0" smtClean="0">
                <a:solidFill>
                  <a:srgbClr val="FF0000"/>
                </a:solidFill>
              </a:rPr>
              <a:t>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p>
        </p:txBody>
      </p:sp>
      <p:sp>
        <p:nvSpPr>
          <p:cNvPr id="5" name="Подзаголовок 4"/>
          <p:cNvSpPr>
            <a:spLocks noGrp="1"/>
          </p:cNvSpPr>
          <p:nvPr>
            <p:ph type="subTitle" idx="1"/>
          </p:nvPr>
        </p:nvSpPr>
        <p:spPr>
          <a:xfrm>
            <a:off x="539552" y="476673"/>
            <a:ext cx="8003315" cy="5663775"/>
          </a:xfrm>
        </p:spPr>
        <p:txBody>
          <a:bodyPr>
            <a:normAutofit fontScale="25000" lnSpcReduction="20000"/>
          </a:bodyPr>
          <a:lstStyle/>
          <a:p>
            <a:pPr algn="just"/>
            <a:r>
              <a:rPr lang="en-US" dirty="0" smtClean="0">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	</a:t>
            </a:r>
            <a:r>
              <a:rPr lang="ru-RU" sz="8000" b="1" dirty="0" smtClean="0">
                <a:solidFill>
                  <a:srgbClr val="FF0000"/>
                </a:solidFill>
                <a:latin typeface="Times New Roman" panose="02020603050405020304" pitchFamily="18" charset="0"/>
                <a:cs typeface="Times New Roman" panose="02020603050405020304" pitchFamily="18" charset="0"/>
              </a:rPr>
              <a:t>Полезная информация и ресурсы для авторов</a:t>
            </a:r>
            <a:endParaRPr lang="en-US" sz="8000" b="1" dirty="0" smtClean="0">
              <a:solidFill>
                <a:srgbClr val="FF0000"/>
              </a:solidFill>
              <a:latin typeface="Times New Roman" panose="02020603050405020304" pitchFamily="18" charset="0"/>
              <a:cs typeface="Times New Roman" panose="02020603050405020304" pitchFamily="18" charset="0"/>
            </a:endParaRPr>
          </a:p>
          <a:p>
            <a:pPr marL="685800" indent="-685800" algn="just">
              <a:buFont typeface="Arial" panose="020B0604020202020204" pitchFamily="34" charset="0"/>
              <a:buChar char="•"/>
            </a:pPr>
            <a:r>
              <a:rPr lang="ru-RU" sz="6400" b="1" dirty="0" smtClean="0">
                <a:latin typeface="Times New Roman" panose="02020603050405020304" pitchFamily="18" charset="0"/>
                <a:cs typeface="Times New Roman" panose="02020603050405020304" pitchFamily="18" charset="0"/>
              </a:rPr>
              <a:t>ПЕРЕЧЕНЬ </a:t>
            </a:r>
            <a:r>
              <a:rPr lang="ru-RU" sz="6400" dirty="0" smtClean="0">
                <a:latin typeface="Times New Roman" panose="02020603050405020304" pitchFamily="18" charset="0"/>
                <a:cs typeface="Times New Roman" panose="02020603050405020304" pitchFamily="18" charset="0"/>
              </a:rPr>
              <a:t>рецензируемых </a:t>
            </a:r>
            <a:r>
              <a:rPr lang="ru-RU" sz="6400" dirty="0">
                <a:latin typeface="Times New Roman" panose="02020603050405020304" pitchFamily="18" charset="0"/>
                <a:cs typeface="Times New Roman" panose="02020603050405020304" pitchFamily="18" charset="0"/>
              </a:rPr>
              <a:t>научных изданий, в которых должны быть </a:t>
            </a:r>
            <a:r>
              <a:rPr lang="ru-RU" sz="6400" dirty="0" smtClean="0">
                <a:latin typeface="Times New Roman" panose="02020603050405020304" pitchFamily="18" charset="0"/>
                <a:cs typeface="Times New Roman" panose="02020603050405020304" pitchFamily="18" charset="0"/>
              </a:rPr>
              <a:t>   опубликованы основные </a:t>
            </a:r>
            <a:r>
              <a:rPr lang="ru-RU" sz="6400" dirty="0">
                <a:latin typeface="Times New Roman" panose="02020603050405020304" pitchFamily="18" charset="0"/>
                <a:cs typeface="Times New Roman" panose="02020603050405020304" pitchFamily="18" charset="0"/>
              </a:rPr>
              <a:t>научные результаты </a:t>
            </a:r>
            <a:r>
              <a:rPr lang="ru-RU" sz="6400" dirty="0" smtClean="0">
                <a:latin typeface="Times New Roman" panose="02020603050405020304" pitchFamily="18" charset="0"/>
                <a:cs typeface="Times New Roman" panose="02020603050405020304" pitchFamily="18" charset="0"/>
              </a:rPr>
              <a:t>диссертаций </a:t>
            </a:r>
            <a:r>
              <a:rPr lang="ru-RU" sz="6400" b="1" dirty="0" smtClean="0">
                <a:solidFill>
                  <a:srgbClr val="000000"/>
                </a:solidFill>
                <a:latin typeface="Times New Roman" panose="02020603050405020304" pitchFamily="18" charset="0"/>
                <a:cs typeface="Times New Roman" panose="02020603050405020304" pitchFamily="18" charset="0"/>
              </a:rPr>
              <a:t>на сайте ВАК КР </a:t>
            </a:r>
            <a:r>
              <a:rPr lang="en-US" sz="6400" b="1" dirty="0" smtClean="0">
                <a:solidFill>
                  <a:srgbClr val="000000"/>
                </a:solidFill>
                <a:latin typeface="Times New Roman" panose="02020603050405020304" pitchFamily="18" charset="0"/>
                <a:cs typeface="Times New Roman" panose="02020603050405020304" pitchFamily="18" charset="0"/>
                <a:hlinkClick r:id="rId2"/>
              </a:rPr>
              <a:t>http</a:t>
            </a:r>
            <a:r>
              <a:rPr lang="en-US" sz="6400" b="1" dirty="0">
                <a:solidFill>
                  <a:srgbClr val="000000"/>
                </a:solidFill>
                <a:latin typeface="Times New Roman" panose="02020603050405020304" pitchFamily="18" charset="0"/>
                <a:cs typeface="Times New Roman" panose="02020603050405020304" pitchFamily="18" charset="0"/>
                <a:hlinkClick r:id="rId2"/>
              </a:rPr>
              <a:t>://</a:t>
            </a:r>
            <a:r>
              <a:rPr lang="en-US" sz="6400" b="1" dirty="0" smtClean="0">
                <a:solidFill>
                  <a:srgbClr val="000000"/>
                </a:solidFill>
                <a:latin typeface="Times New Roman" panose="02020603050405020304" pitchFamily="18" charset="0"/>
                <a:cs typeface="Times New Roman" panose="02020603050405020304" pitchFamily="18" charset="0"/>
                <a:hlinkClick r:id="rId2"/>
              </a:rPr>
              <a:t>nakkr.kg/</a:t>
            </a:r>
            <a:endParaRPr lang="en-US" sz="6400" b="1" dirty="0" smtClean="0">
              <a:solidFill>
                <a:srgbClr val="000000"/>
              </a:solidFill>
              <a:latin typeface="Times New Roman" panose="02020603050405020304" pitchFamily="18" charset="0"/>
              <a:cs typeface="Times New Roman" panose="02020603050405020304" pitchFamily="18" charset="0"/>
            </a:endParaRPr>
          </a:p>
          <a:p>
            <a:pPr marL="685800" indent="-685800" algn="just">
              <a:buFont typeface="Arial" panose="020B0604020202020204" pitchFamily="34" charset="0"/>
              <a:buChar char="•"/>
            </a:pPr>
            <a:r>
              <a:rPr lang="ru-RU" sz="6400" dirty="0" smtClean="0">
                <a:latin typeface="Times New Roman" panose="02020603050405020304" pitchFamily="18" charset="0"/>
                <a:cs typeface="Times New Roman" panose="02020603050405020304" pitchFamily="18" charset="0"/>
              </a:rPr>
              <a:t>Издания, входящие </a:t>
            </a:r>
            <a:r>
              <a:rPr lang="ru-RU" sz="6400" dirty="0">
                <a:latin typeface="Times New Roman" panose="02020603050405020304" pitchFamily="18" charset="0"/>
                <a:cs typeface="Times New Roman" panose="02020603050405020304" pitchFamily="18" charset="0"/>
              </a:rPr>
              <a:t>в международные реферативные базы данных и системы цитирования</a:t>
            </a:r>
            <a:r>
              <a:rPr lang="en-US" sz="6400" dirty="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 (по состоянию на 17 февраля 2016 года) </a:t>
            </a:r>
            <a:r>
              <a:rPr lang="en-US" sz="6400" u="sng" dirty="0" smtClean="0">
                <a:solidFill>
                  <a:srgbClr val="0070C0"/>
                </a:solidFill>
                <a:latin typeface="Times New Roman" panose="02020603050405020304" pitchFamily="18" charset="0"/>
                <a:cs typeface="Times New Roman" panose="02020603050405020304" pitchFamily="18" charset="0"/>
                <a:hlinkClick r:id="rId3"/>
              </a:rPr>
              <a:t>http</a:t>
            </a:r>
            <a:r>
              <a:rPr lang="en-US" sz="6400" u="sng" dirty="0">
                <a:solidFill>
                  <a:srgbClr val="0070C0"/>
                </a:solidFill>
                <a:latin typeface="Times New Roman" panose="02020603050405020304" pitchFamily="18" charset="0"/>
                <a:cs typeface="Times New Roman" panose="02020603050405020304" pitchFamily="18" charset="0"/>
                <a:hlinkClick r:id="rId3"/>
              </a:rPr>
              <a:t>://</a:t>
            </a:r>
            <a:r>
              <a:rPr lang="en-US" sz="6400" u="sng" dirty="0" smtClean="0">
                <a:solidFill>
                  <a:srgbClr val="0070C0"/>
                </a:solidFill>
                <a:latin typeface="Times New Roman" panose="02020603050405020304" pitchFamily="18" charset="0"/>
                <a:cs typeface="Times New Roman" panose="02020603050405020304" pitchFamily="18" charset="0"/>
                <a:hlinkClick r:id="rId3"/>
              </a:rPr>
              <a:t>phdru.com/mydocs/idb17022016.pdf</a:t>
            </a:r>
            <a:endParaRPr lang="en-US" sz="6400" u="sng" dirty="0">
              <a:solidFill>
                <a:srgbClr val="0070C0"/>
              </a:solidFill>
              <a:latin typeface="Times New Roman" panose="02020603050405020304" pitchFamily="18" charset="0"/>
              <a:cs typeface="Times New Roman" panose="02020603050405020304" pitchFamily="18" charset="0"/>
            </a:endParaRPr>
          </a:p>
          <a:p>
            <a:pPr marL="685800" indent="-685800" algn="just">
              <a:buFont typeface="Arial" panose="020B0604020202020204" pitchFamily="34" charset="0"/>
              <a:buChar char="•"/>
            </a:pPr>
            <a:r>
              <a:rPr lang="ru-RU" sz="6400" dirty="0" smtClean="0">
                <a:latin typeface="Times New Roman" panose="02020603050405020304" pitchFamily="18" charset="0"/>
                <a:cs typeface="Times New Roman" panose="02020603050405020304" pitchFamily="18" charset="0"/>
              </a:rPr>
              <a:t>Список </a:t>
            </a:r>
            <a:r>
              <a:rPr lang="ru-RU" sz="6400" dirty="0">
                <a:latin typeface="Times New Roman" panose="02020603050405020304" pitchFamily="18" charset="0"/>
                <a:cs typeface="Times New Roman" panose="02020603050405020304" pitchFamily="18" charset="0"/>
              </a:rPr>
              <a:t>журналов </a:t>
            </a:r>
            <a:r>
              <a:rPr lang="en-US" sz="6400" dirty="0">
                <a:latin typeface="Times New Roman" panose="02020603050405020304" pitchFamily="18" charset="0"/>
                <a:cs typeface="Times New Roman" panose="02020603050405020304" pitchFamily="18" charset="0"/>
              </a:rPr>
              <a:t>SCOPUS</a:t>
            </a:r>
            <a:r>
              <a:rPr lang="ru-RU" sz="6400" dirty="0">
                <a:latin typeface="Times New Roman" panose="02020603050405020304" pitchFamily="18" charset="0"/>
                <a:cs typeface="Times New Roman" panose="02020603050405020304" pitchFamily="18" charset="0"/>
              </a:rPr>
              <a:t> и ВАК РФ по тематическим отраслям</a:t>
            </a:r>
            <a:r>
              <a:rPr lang="en-US" sz="6400" dirty="0">
                <a:latin typeface="Times New Roman" panose="02020603050405020304" pitchFamily="18" charset="0"/>
                <a:cs typeface="Times New Roman" panose="02020603050405020304" pitchFamily="18" charset="0"/>
              </a:rPr>
              <a:t> </a:t>
            </a:r>
            <a:r>
              <a:rPr lang="en-US" sz="6400" u="sng" dirty="0">
                <a:solidFill>
                  <a:srgbClr val="0070C0"/>
                </a:solidFill>
                <a:latin typeface="Times New Roman" panose="02020603050405020304" pitchFamily="18" charset="0"/>
                <a:cs typeface="Times New Roman" panose="02020603050405020304" pitchFamily="18" charset="0"/>
                <a:hlinkClick r:id="rId4"/>
              </a:rPr>
              <a:t>http://</a:t>
            </a:r>
            <a:r>
              <a:rPr lang="en-US" sz="6400" u="sng" dirty="0" smtClean="0">
                <a:solidFill>
                  <a:srgbClr val="0070C0"/>
                </a:solidFill>
                <a:latin typeface="Times New Roman" panose="02020603050405020304" pitchFamily="18" charset="0"/>
                <a:cs typeface="Times New Roman" panose="02020603050405020304" pitchFamily="18" charset="0"/>
                <a:hlinkClick r:id="rId4"/>
              </a:rPr>
              <a:t>ores.su/ru/journals/scopus</a:t>
            </a:r>
            <a:r>
              <a:rPr lang="en-US" sz="6400" dirty="0" smtClean="0">
                <a:solidFill>
                  <a:srgbClr val="0070C0"/>
                </a:solidFill>
                <a:latin typeface="Times New Roman" panose="02020603050405020304" pitchFamily="18" charset="0"/>
                <a:cs typeface="Times New Roman" panose="02020603050405020304" pitchFamily="18" charset="0"/>
                <a:hlinkClick r:id="rId4"/>
              </a:rPr>
              <a:t>/</a:t>
            </a:r>
            <a:endParaRPr lang="en-US" sz="6400" dirty="0">
              <a:solidFill>
                <a:srgbClr val="0070C0"/>
              </a:solidFill>
              <a:latin typeface="Times New Roman" panose="02020603050405020304" pitchFamily="18" charset="0"/>
              <a:cs typeface="Times New Roman" panose="02020603050405020304" pitchFamily="18" charset="0"/>
            </a:endParaRPr>
          </a:p>
          <a:p>
            <a:pPr marL="685800" indent="-685800" algn="just">
              <a:buFont typeface="Arial" panose="020B0604020202020204" pitchFamily="34" charset="0"/>
              <a:buChar char="•"/>
            </a:pPr>
            <a:r>
              <a:rPr lang="en-US" altLang="ru-RU" sz="6400" b="1" dirty="0" smtClean="0">
                <a:latin typeface="Times New Roman" panose="02020603050405020304" pitchFamily="18" charset="0"/>
                <a:cs typeface="Times New Roman" panose="02020603050405020304" pitchFamily="18" charset="0"/>
              </a:rPr>
              <a:t>Russian </a:t>
            </a:r>
            <a:r>
              <a:rPr lang="en-US" altLang="ru-RU" sz="6400" b="1" dirty="0">
                <a:latin typeface="Times New Roman" panose="02020603050405020304" pitchFamily="18" charset="0"/>
                <a:cs typeface="Times New Roman" panose="02020603050405020304" pitchFamily="18" charset="0"/>
              </a:rPr>
              <a:t>Science Citation Index</a:t>
            </a:r>
            <a:r>
              <a:rPr lang="ru-RU" altLang="ru-RU" sz="6400" dirty="0">
                <a:solidFill>
                  <a:srgbClr val="FF6600"/>
                </a:solidFill>
                <a:latin typeface="Times New Roman" panose="02020603050405020304" pitchFamily="18" charset="0"/>
                <a:cs typeface="Times New Roman" panose="02020603050405020304" pitchFamily="18" charset="0"/>
              </a:rPr>
              <a:t> </a:t>
            </a:r>
            <a:r>
              <a:rPr lang="en-US" altLang="ru-RU" sz="6400" dirty="0">
                <a:latin typeface="Times New Roman" panose="02020603050405020304" pitchFamily="18" charset="0"/>
                <a:cs typeface="Times New Roman" panose="02020603050405020304" pitchFamily="18" charset="0"/>
              </a:rPr>
              <a:t>- </a:t>
            </a:r>
            <a:r>
              <a:rPr lang="ru-RU" altLang="ru-RU" sz="6400" dirty="0">
                <a:latin typeface="Times New Roman" panose="02020603050405020304" pitchFamily="18" charset="0"/>
                <a:cs typeface="Times New Roman" panose="02020603050405020304" pitchFamily="18" charset="0"/>
              </a:rPr>
              <a:t>1000 лучших российских журналов из РИНЦ на платформе </a:t>
            </a:r>
            <a:r>
              <a:rPr lang="en-US" altLang="ru-RU" sz="6400" dirty="0">
                <a:latin typeface="Times New Roman" panose="02020603050405020304" pitchFamily="18" charset="0"/>
                <a:cs typeface="Times New Roman" panose="02020603050405020304" pitchFamily="18" charset="0"/>
              </a:rPr>
              <a:t>Web of Science </a:t>
            </a:r>
            <a:r>
              <a:rPr lang="ru-RU" altLang="ru-RU" sz="6400" dirty="0">
                <a:latin typeface="Times New Roman" panose="02020603050405020304" pitchFamily="18" charset="0"/>
                <a:cs typeface="Times New Roman" panose="02020603050405020304" pitchFamily="18" charset="0"/>
              </a:rPr>
              <a:t>в виде отдельной базы данных </a:t>
            </a:r>
            <a:r>
              <a:rPr lang="en-US" altLang="ru-RU" sz="6400" dirty="0">
                <a:latin typeface="Times New Roman" panose="02020603050405020304" pitchFamily="18" charset="0"/>
                <a:cs typeface="Times New Roman" panose="02020603050405020304" pitchFamily="18" charset="0"/>
              </a:rPr>
              <a:t>Russian Science Citation </a:t>
            </a:r>
            <a:r>
              <a:rPr lang="en-US" altLang="ru-RU" sz="6400" dirty="0" smtClean="0">
                <a:latin typeface="Times New Roman" panose="02020603050405020304" pitchFamily="18" charset="0"/>
                <a:cs typeface="Times New Roman" panose="02020603050405020304" pitchFamily="18" charset="0"/>
              </a:rPr>
              <a:t>Index</a:t>
            </a:r>
          </a:p>
          <a:p>
            <a:pPr marL="685800" indent="-685800" algn="just">
              <a:buFont typeface="Arial" panose="020B0604020202020204" pitchFamily="34" charset="0"/>
              <a:buChar char="•"/>
            </a:pPr>
            <a:r>
              <a:rPr lang="ru-RU" sz="6400" dirty="0" smtClean="0">
                <a:latin typeface="Times New Roman" panose="02020603050405020304" pitchFamily="18" charset="0"/>
                <a:cs typeface="Times New Roman" panose="02020603050405020304" pitchFamily="18" charset="0"/>
              </a:rPr>
              <a:t>Новый </a:t>
            </a:r>
            <a:r>
              <a:rPr lang="ru-RU" sz="6400" dirty="0">
                <a:latin typeface="Times New Roman" panose="02020603050405020304" pitchFamily="18" charset="0"/>
                <a:cs typeface="Times New Roman" panose="02020603050405020304" pitchFamily="18" charset="0"/>
              </a:rPr>
              <a:t>перечень рецензируемых </a:t>
            </a:r>
            <a:r>
              <a:rPr lang="ru-RU" sz="6400" dirty="0" err="1">
                <a:latin typeface="Times New Roman" panose="02020603050405020304" pitchFamily="18" charset="0"/>
                <a:cs typeface="Times New Roman" panose="02020603050405020304" pitchFamily="18" charset="0"/>
              </a:rPr>
              <a:t>ваковских</a:t>
            </a:r>
            <a:r>
              <a:rPr lang="ru-RU" sz="6400" dirty="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журналов РФ</a:t>
            </a:r>
            <a:endParaRPr lang="ru-RU" sz="6400" dirty="0">
              <a:latin typeface="Times New Roman" panose="02020603050405020304" pitchFamily="18" charset="0"/>
              <a:cs typeface="Times New Roman" panose="02020603050405020304" pitchFamily="18" charset="0"/>
            </a:endParaRPr>
          </a:p>
          <a:p>
            <a:pPr algn="just"/>
            <a:r>
              <a:rPr lang="en-US" sz="6400" dirty="0">
                <a:latin typeface="Times New Roman" panose="02020603050405020304" pitchFamily="18" charset="0"/>
                <a:cs typeface="Times New Roman" panose="02020603050405020304" pitchFamily="18" charset="0"/>
                <a:hlinkClick r:id="rId5"/>
              </a:rPr>
              <a:t>http://dissertation-info.ru/index.php/component/content/article/56-2015-05-23-13-24-35/249-2015-05-27-15-14-42.html</a:t>
            </a:r>
            <a:r>
              <a:rPr lang="ru-RU" sz="6400" dirty="0">
                <a:latin typeface="Times New Roman" panose="02020603050405020304" pitchFamily="18" charset="0"/>
                <a:cs typeface="Times New Roman" panose="02020603050405020304" pitchFamily="18" charset="0"/>
              </a:rPr>
              <a:t>  - состояние на </a:t>
            </a:r>
            <a:r>
              <a:rPr lang="ru-RU" sz="6400" dirty="0" smtClean="0">
                <a:latin typeface="Times New Roman" panose="02020603050405020304" pitchFamily="18" charset="0"/>
                <a:cs typeface="Times New Roman" panose="02020603050405020304" pitchFamily="18" charset="0"/>
              </a:rPr>
              <a:t>21.01.2016г.</a:t>
            </a:r>
            <a:endParaRPr lang="en-US" sz="6400" dirty="0" smtClean="0">
              <a:latin typeface="Times New Roman" panose="02020603050405020304" pitchFamily="18" charset="0"/>
              <a:cs typeface="Times New Roman" panose="02020603050405020304" pitchFamily="18" charset="0"/>
            </a:endParaRPr>
          </a:p>
          <a:p>
            <a:pPr marL="685800" indent="-685800" algn="just">
              <a:buFont typeface="Arial" panose="020B0604020202020204" pitchFamily="34" charset="0"/>
              <a:buChar char="•"/>
            </a:pPr>
            <a:r>
              <a:rPr lang="ru-RU" sz="6400" dirty="0" smtClean="0">
                <a:latin typeface="Times New Roman" panose="02020603050405020304" pitchFamily="18" charset="0"/>
                <a:cs typeface="Times New Roman" panose="02020603050405020304" pitchFamily="18" charset="0"/>
              </a:rPr>
              <a:t>Рекомендованные </a:t>
            </a:r>
            <a:r>
              <a:rPr lang="ru-RU" sz="6400" dirty="0">
                <a:latin typeface="Times New Roman" panose="02020603050405020304" pitchFamily="18" charset="0"/>
                <a:cs typeface="Times New Roman" panose="02020603050405020304" pitchFamily="18" charset="0"/>
              </a:rPr>
              <a:t>ВАК рецензируемые научные журналы, входящие в международные базы </a:t>
            </a:r>
            <a:r>
              <a:rPr lang="ru-RU" sz="6400" dirty="0" smtClean="0">
                <a:latin typeface="Times New Roman" panose="02020603050405020304" pitchFamily="18" charset="0"/>
                <a:cs typeface="Times New Roman" panose="02020603050405020304" pitchFamily="18" charset="0"/>
              </a:rPr>
              <a:t>данных</a:t>
            </a:r>
            <a:r>
              <a:rPr lang="en-US" sz="6400" dirty="0" smtClean="0">
                <a:latin typeface="Times New Roman" panose="02020603050405020304" pitchFamily="18" charset="0"/>
                <a:cs typeface="Times New Roman" panose="02020603050405020304" pitchFamily="18" charset="0"/>
              </a:rPr>
              <a:t>:</a:t>
            </a:r>
            <a:endParaRPr lang="ru-RU" sz="6400" dirty="0">
              <a:latin typeface="Times New Roman" panose="02020603050405020304" pitchFamily="18" charset="0"/>
              <a:cs typeface="Times New Roman" panose="02020603050405020304" pitchFamily="18" charset="0"/>
            </a:endParaRPr>
          </a:p>
          <a:p>
            <a:pPr algn="just"/>
            <a:r>
              <a:rPr lang="ru-RU" sz="640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hlinkClick r:id="rId6"/>
              </a:rPr>
              <a:t>http://www.dissertation-info.ru/index.php/component/content/article/56-2015-05-23-13-24-35/247-2015-05-27-13-37-48.html</a:t>
            </a:r>
            <a:r>
              <a:rPr lang="ru-RU" sz="6400" dirty="0">
                <a:latin typeface="Times New Roman" panose="02020603050405020304" pitchFamily="18" charset="0"/>
                <a:cs typeface="Times New Roman" panose="02020603050405020304" pitchFamily="18" charset="0"/>
              </a:rPr>
              <a:t>  - состояние на </a:t>
            </a:r>
            <a:r>
              <a:rPr lang="ru-RU" sz="6400" dirty="0" smtClean="0">
                <a:latin typeface="Times New Roman" panose="02020603050405020304" pitchFamily="18" charset="0"/>
                <a:cs typeface="Times New Roman" panose="02020603050405020304" pitchFamily="18" charset="0"/>
              </a:rPr>
              <a:t>21.01.2016г.</a:t>
            </a:r>
            <a:endParaRPr lang="en-US" sz="6400" dirty="0" smtClean="0">
              <a:latin typeface="Times New Roman" panose="02020603050405020304" pitchFamily="18" charset="0"/>
              <a:cs typeface="Times New Roman" panose="02020603050405020304" pitchFamily="18" charset="0"/>
            </a:endParaRPr>
          </a:p>
          <a:p>
            <a:pPr marL="685800" indent="-685800" algn="just">
              <a:buFont typeface="Arial" panose="020B0604020202020204" pitchFamily="34" charset="0"/>
              <a:buChar char="•"/>
            </a:pPr>
            <a:r>
              <a:rPr lang="en-US" sz="6400" dirty="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Российские </a:t>
            </a:r>
            <a:r>
              <a:rPr lang="ru-RU" sz="6400" dirty="0">
                <a:latin typeface="Times New Roman" panose="02020603050405020304" pitchFamily="18" charset="0"/>
                <a:cs typeface="Times New Roman" panose="02020603050405020304" pitchFamily="18" charset="0"/>
              </a:rPr>
              <a:t>рецензируемые журналы, входящие в международную базу данных </a:t>
            </a:r>
            <a:r>
              <a:rPr lang="ru-RU" sz="6400" dirty="0" err="1">
                <a:latin typeface="Times New Roman" panose="02020603050405020304" pitchFamily="18" charset="0"/>
                <a:cs typeface="Times New Roman" panose="02020603050405020304" pitchFamily="18" charset="0"/>
              </a:rPr>
              <a:t>Agris</a:t>
            </a:r>
            <a:r>
              <a:rPr lang="ru-RU" sz="6400" dirty="0">
                <a:latin typeface="Times New Roman" panose="02020603050405020304" pitchFamily="18" charset="0"/>
                <a:cs typeface="Times New Roman" panose="02020603050405020304" pitchFamily="18" charset="0"/>
              </a:rPr>
              <a:t> - </a:t>
            </a:r>
            <a:r>
              <a:rPr lang="en-US" sz="6400" dirty="0">
                <a:latin typeface="Times New Roman" panose="02020603050405020304" pitchFamily="18" charset="0"/>
                <a:cs typeface="Times New Roman" panose="02020603050405020304" pitchFamily="18" charset="0"/>
                <a:hlinkClick r:id="rId7"/>
              </a:rPr>
              <a:t>http://www.dissertation-info.ru/index.php/2015-07-02-18-32-34/251--agris.html</a:t>
            </a:r>
            <a:r>
              <a:rPr lang="ru-RU" sz="6400" dirty="0">
                <a:latin typeface="Times New Roman" panose="02020603050405020304" pitchFamily="18" charset="0"/>
                <a:cs typeface="Times New Roman" panose="02020603050405020304" pitchFamily="18" charset="0"/>
                <a:hlinkClick r:id="rId7"/>
              </a:rPr>
              <a:t> состояние на 15.07.2015</a:t>
            </a:r>
            <a:endParaRPr lang="ru-RU" sz="6400" dirty="0">
              <a:latin typeface="Times New Roman" panose="02020603050405020304" pitchFamily="18" charset="0"/>
              <a:cs typeface="Times New Roman" panose="02020603050405020304" pitchFamily="18" charset="0"/>
            </a:endParaRPr>
          </a:p>
          <a:p>
            <a:r>
              <a:rPr lang="ru-RU" sz="5500" b="1" dirty="0">
                <a:latin typeface="Times New Roman" panose="02020603050405020304" pitchFamily="18" charset="0"/>
                <a:cs typeface="Times New Roman" panose="02020603050405020304" pitchFamily="18" charset="0"/>
              </a:rPr>
              <a:t/>
            </a:r>
            <a:br>
              <a:rPr lang="ru-RU" sz="5500" b="1" dirty="0">
                <a:latin typeface="Times New Roman" panose="02020603050405020304" pitchFamily="18" charset="0"/>
                <a:cs typeface="Times New Roman" panose="02020603050405020304" pitchFamily="18" charset="0"/>
              </a:rPr>
            </a:br>
            <a:endParaRPr lang="ru-RU" sz="5500" dirty="0">
              <a:latin typeface="Times New Roman" panose="02020603050405020304" pitchFamily="18" charset="0"/>
              <a:cs typeface="Times New Roman" panose="02020603050405020304" pitchFamily="18" charset="0"/>
            </a:endParaRPr>
          </a:p>
        </p:txBody>
      </p:sp>
      <p:sp>
        <p:nvSpPr>
          <p:cNvPr id="3" name="Нижний колонтитул 2"/>
          <p:cNvSpPr>
            <a:spLocks noGrp="1"/>
          </p:cNvSpPr>
          <p:nvPr>
            <p:ph type="ftr" sz="quarter" idx="11"/>
          </p:nvPr>
        </p:nvSpPr>
        <p:spPr>
          <a:xfrm>
            <a:off x="1547664" y="6140449"/>
            <a:ext cx="6796608" cy="365125"/>
          </a:xfrm>
        </p:spPr>
        <p:txBody>
          <a:bodyPr/>
          <a:lstStyle/>
          <a:p>
            <a:pPr algn="ctr"/>
            <a:r>
              <a:rPr lang="ru-RU" dirty="0"/>
              <a:t>© О.Н. Римская. О публикациях результатов  научных исследований для защиты диссертаций. 2016</a:t>
            </a:r>
          </a:p>
        </p:txBody>
      </p:sp>
      <p:sp>
        <p:nvSpPr>
          <p:cNvPr id="4" name="Номер слайда 3"/>
          <p:cNvSpPr>
            <a:spLocks noGrp="1"/>
          </p:cNvSpPr>
          <p:nvPr>
            <p:ph type="sldNum" sz="quarter" idx="12"/>
          </p:nvPr>
        </p:nvSpPr>
        <p:spPr/>
        <p:txBody>
          <a:bodyPr/>
          <a:lstStyle/>
          <a:p>
            <a:fld id="{29B06A9B-9058-479F-8987-12533EA81BD4}" type="slidenum">
              <a:rPr lang="ru-RU" smtClean="0"/>
              <a:pPr/>
              <a:t>20</a:t>
            </a:fld>
            <a:endParaRPr lang="ru-RU" dirty="0"/>
          </a:p>
        </p:txBody>
      </p:sp>
    </p:spTree>
    <p:extLst>
      <p:ext uri="{BB962C8B-B14F-4D97-AF65-F5344CB8AC3E}">
        <p14:creationId xmlns:p14="http://schemas.microsoft.com/office/powerpoint/2010/main" val="209483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8064896" cy="1296144"/>
          </a:xfrm>
        </p:spPr>
        <p:txBody>
          <a:bodyPr>
            <a:normAutofit fontScale="90000"/>
          </a:bodyPr>
          <a:lstStyle/>
          <a:p>
            <a:r>
              <a:rPr lang="ru-RU" sz="2000" b="1" dirty="0" smtClean="0">
                <a:solidFill>
                  <a:srgbClr val="FF0000"/>
                </a:solidFill>
                <a:latin typeface="Times New Roman" panose="02020603050405020304" pitchFamily="18" charset="0"/>
                <a:cs typeface="Times New Roman" panose="02020603050405020304" pitchFamily="18" charset="0"/>
              </a:rPr>
              <a:t>Практические советы*</a:t>
            </a:r>
            <a:r>
              <a:rPr lang="en-US" sz="2000" b="1" dirty="0" smtClean="0">
                <a:solidFill>
                  <a:srgbClr val="FF0000"/>
                </a:solidFill>
                <a:latin typeface="Times New Roman" panose="02020603050405020304" pitchFamily="18" charset="0"/>
                <a:cs typeface="Times New Roman" panose="02020603050405020304" pitchFamily="18" charset="0"/>
              </a:rPr>
              <a:t>:</a:t>
            </a: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Как повысить индивидуальные </a:t>
            </a:r>
            <a:r>
              <a:rPr lang="ru-RU" sz="2000" b="1" dirty="0" err="1" smtClean="0">
                <a:solidFill>
                  <a:srgbClr val="FF0000"/>
                </a:solidFill>
                <a:latin typeface="Times New Roman" panose="02020603050405020304" pitchFamily="18" charset="0"/>
                <a:cs typeface="Times New Roman" panose="02020603050405020304" pitchFamily="18" charset="0"/>
              </a:rPr>
              <a:t>наукометрические</a:t>
            </a:r>
            <a:r>
              <a:rPr lang="ru-RU" sz="2000" b="1" dirty="0" smtClean="0">
                <a:solidFill>
                  <a:srgbClr val="FF0000"/>
                </a:solidFill>
                <a:latin typeface="Times New Roman" panose="02020603050405020304" pitchFamily="18" charset="0"/>
                <a:cs typeface="Times New Roman" panose="02020603050405020304" pitchFamily="18" charset="0"/>
              </a:rPr>
              <a:t> показатели автору</a:t>
            </a:r>
            <a:r>
              <a:rPr lang="en-US" sz="2000" b="1" dirty="0" smtClean="0">
                <a:solidFill>
                  <a:srgbClr val="FF0000"/>
                </a:solidFill>
                <a:latin typeface="Times New Roman" panose="02020603050405020304" pitchFamily="18" charset="0"/>
                <a:cs typeface="Times New Roman" panose="02020603050405020304" pitchFamily="18" charset="0"/>
              </a:rPr>
              <a:t>?</a:t>
            </a: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1600" dirty="0" smtClean="0"/>
              <a:t>1</a:t>
            </a:r>
            <a:r>
              <a:rPr lang="ru-RU" sz="1600" dirty="0"/>
              <a:t>. </a:t>
            </a:r>
            <a:r>
              <a:rPr lang="ru-RU" sz="1600" dirty="0" smtClean="0"/>
              <a:t/>
            </a:r>
            <a:br>
              <a:rPr lang="ru-RU" sz="1600" dirty="0" smtClean="0"/>
            </a:br>
            <a:r>
              <a:rPr lang="ru-RU" sz="1600" dirty="0"/>
              <a:t/>
            </a:r>
            <a:br>
              <a:rPr lang="ru-RU" sz="1600" dirty="0"/>
            </a:br>
            <a:r>
              <a:rPr lang="ru-RU" sz="1600" dirty="0" smtClean="0"/>
              <a:t>1. </a:t>
            </a:r>
            <a:r>
              <a:rPr lang="ru-RU" sz="1800" dirty="0" smtClean="0"/>
              <a:t>Публиковаться </a:t>
            </a:r>
            <a:r>
              <a:rPr lang="ru-RU" sz="1800" dirty="0"/>
              <a:t>в соавторстве с коллегами</a:t>
            </a:r>
            <a:r>
              <a:rPr lang="ru-RU" sz="1800" dirty="0" smtClean="0"/>
              <a:t>,</a:t>
            </a:r>
            <a:r>
              <a:rPr lang="en-US" sz="1800" dirty="0" smtClean="0"/>
              <a:t> </a:t>
            </a:r>
            <a:r>
              <a:rPr lang="ru-RU" sz="1800" dirty="0" smtClean="0"/>
              <a:t>имеющими </a:t>
            </a:r>
            <a:r>
              <a:rPr lang="ru-RU" sz="1800" dirty="0"/>
              <a:t>высокие </a:t>
            </a:r>
            <a:r>
              <a:rPr lang="ru-RU" sz="1800" dirty="0" err="1"/>
              <a:t>наукометрические</a:t>
            </a:r>
            <a:r>
              <a:rPr lang="ru-RU" sz="1800" dirty="0"/>
              <a:t> показатели</a:t>
            </a:r>
            <a:r>
              <a:rPr lang="ru-RU" sz="1800" dirty="0" smtClean="0"/>
              <a:t>.</a:t>
            </a:r>
            <a:br>
              <a:rPr lang="ru-RU" sz="1800" dirty="0" smtClean="0"/>
            </a:br>
            <a:r>
              <a:rPr lang="ru-RU" sz="1800" dirty="0" smtClean="0"/>
              <a:t>2</a:t>
            </a:r>
            <a:r>
              <a:rPr lang="ru-RU" sz="1800" dirty="0"/>
              <a:t>. В разумных пределах увеличить </a:t>
            </a:r>
            <a:r>
              <a:rPr lang="ru-RU" sz="1800" dirty="0" err="1" smtClean="0"/>
              <a:t>самоцитируемость</a:t>
            </a:r>
            <a:r>
              <a:rPr lang="ru-RU" sz="1800" dirty="0" smtClean="0"/>
              <a:t> </a:t>
            </a:r>
            <a:r>
              <a:rPr lang="ru-RU" sz="1800" dirty="0"/>
              <a:t>(делать ссылки на свои статьи, </a:t>
            </a:r>
            <a:r>
              <a:rPr lang="ru-RU" sz="1800" dirty="0" smtClean="0"/>
              <a:t>опубликованные </a:t>
            </a:r>
            <a:r>
              <a:rPr lang="ru-RU" sz="1800" dirty="0"/>
              <a:t>ранее с указанием издания</a:t>
            </a:r>
            <a:r>
              <a:rPr lang="ru-RU" sz="1800" dirty="0" smtClean="0"/>
              <a:t>).</a:t>
            </a:r>
            <a:br>
              <a:rPr lang="ru-RU" sz="1800" dirty="0" smtClean="0"/>
            </a:br>
            <a:r>
              <a:rPr lang="ru-RU" sz="1800" dirty="0" smtClean="0"/>
              <a:t>3</a:t>
            </a:r>
            <a:r>
              <a:rPr lang="ru-RU" sz="1800" dirty="0"/>
              <a:t>. Составлять качественные резюме (</a:t>
            </a:r>
            <a:r>
              <a:rPr lang="ru-RU" sz="1800" dirty="0" smtClean="0"/>
              <a:t>аннотации</a:t>
            </a:r>
            <a:r>
              <a:rPr lang="ru-RU" sz="1800" dirty="0"/>
              <a:t>) к статьям на русском и английском </a:t>
            </a:r>
            <a:r>
              <a:rPr lang="ru-RU" sz="1800" dirty="0" smtClean="0"/>
              <a:t>языках</a:t>
            </a:r>
            <a:r>
              <a:rPr lang="en-US" sz="1800" dirty="0" smtClean="0"/>
              <a:t> </a:t>
            </a:r>
            <a:r>
              <a:rPr lang="ru-RU" sz="1800" dirty="0" smtClean="0"/>
              <a:t>с </a:t>
            </a:r>
            <a:r>
              <a:rPr lang="ru-RU" sz="1800" dirty="0"/>
              <a:t>употреблением общепринятой в мировой </a:t>
            </a:r>
            <a:r>
              <a:rPr lang="ru-RU" sz="1800" dirty="0" smtClean="0"/>
              <a:t>практике </a:t>
            </a:r>
            <a:r>
              <a:rPr lang="ru-RU" sz="1800" dirty="0"/>
              <a:t>терминологии</a:t>
            </a:r>
            <a:r>
              <a:rPr lang="ru-RU" sz="1800" dirty="0" smtClean="0"/>
              <a:t>.</a:t>
            </a:r>
            <a:br>
              <a:rPr lang="ru-RU" sz="1800" dirty="0" smtClean="0"/>
            </a:br>
            <a:r>
              <a:rPr lang="ru-RU" sz="1800" dirty="0" smtClean="0"/>
              <a:t>4</a:t>
            </a:r>
            <a:r>
              <a:rPr lang="ru-RU" sz="1800" dirty="0"/>
              <a:t>. Тщательно отбирать ключевые слова, </a:t>
            </a:r>
            <a:r>
              <a:rPr lang="ru-RU" sz="1800" dirty="0" smtClean="0"/>
              <a:t>используя </a:t>
            </a:r>
            <a:r>
              <a:rPr lang="ru-RU" sz="1800" dirty="0"/>
              <a:t>для данного языка </a:t>
            </a:r>
            <a:r>
              <a:rPr lang="ru-RU" sz="1800" dirty="0" smtClean="0"/>
              <a:t>общепринятые </a:t>
            </a:r>
            <a:r>
              <a:rPr lang="ru-RU" sz="1800" dirty="0"/>
              <a:t>термины</a:t>
            </a:r>
            <a:r>
              <a:rPr lang="ru-RU" sz="1800" dirty="0" smtClean="0"/>
              <a:t>.</a:t>
            </a:r>
            <a:br>
              <a:rPr lang="ru-RU" sz="1800" dirty="0" smtClean="0"/>
            </a:br>
            <a:r>
              <a:rPr lang="ru-RU" sz="1800" dirty="0" smtClean="0"/>
              <a:t>5</a:t>
            </a:r>
            <a:r>
              <a:rPr lang="ru-RU" sz="1800" dirty="0"/>
              <a:t>. Список ключевых слов не должен </a:t>
            </a:r>
            <a:r>
              <a:rPr lang="ru-RU" sz="1800" dirty="0" smtClean="0"/>
              <a:t>включать </a:t>
            </a:r>
            <a:r>
              <a:rPr lang="ru-RU" sz="1800" dirty="0"/>
              <a:t>только </a:t>
            </a:r>
            <a:r>
              <a:rPr lang="ru-RU" sz="1800" dirty="0" smtClean="0"/>
              <a:t>узкоспециализированные </a:t>
            </a:r>
            <a:r>
              <a:rPr lang="ru-RU" sz="1800" dirty="0"/>
              <a:t>термины. </a:t>
            </a:r>
            <a:r>
              <a:rPr lang="ru-RU" sz="1800" dirty="0" smtClean="0"/>
              <a:t>Если </a:t>
            </a:r>
            <a:r>
              <a:rPr lang="ru-RU" sz="1800" dirty="0"/>
              <a:t>ключевое слово является малоизвестным, </a:t>
            </a:r>
            <a:r>
              <a:rPr lang="ru-RU" sz="1800" dirty="0" smtClean="0"/>
              <a:t>необходимо </a:t>
            </a:r>
            <a:r>
              <a:rPr lang="ru-RU" sz="1800" dirty="0"/>
              <a:t>добавить чаще употребляемые слова, </a:t>
            </a:r>
            <a:r>
              <a:rPr lang="ru-RU" sz="1800" dirty="0" smtClean="0"/>
              <a:t>похожие </a:t>
            </a:r>
            <a:r>
              <a:rPr lang="ru-RU" sz="1800" dirty="0"/>
              <a:t>по тематике</a:t>
            </a:r>
            <a:r>
              <a:rPr lang="ru-RU" sz="1800" dirty="0" smtClean="0"/>
              <a:t>.</a:t>
            </a:r>
            <a:br>
              <a:rPr lang="ru-RU" sz="1800" dirty="0" smtClean="0"/>
            </a:br>
            <a:r>
              <a:rPr lang="ru-RU" sz="1800" dirty="0" smtClean="0"/>
              <a:t>6</a:t>
            </a:r>
            <a:r>
              <a:rPr lang="ru-RU" sz="1800" dirty="0"/>
              <a:t>. Стремиться к публикациям в </a:t>
            </a:r>
            <a:r>
              <a:rPr lang="ru-RU" sz="1800" dirty="0" smtClean="0"/>
              <a:t>международных </a:t>
            </a:r>
            <a:r>
              <a:rPr lang="ru-RU" sz="1800" dirty="0"/>
              <a:t>журналах, высоко котирующихся в </a:t>
            </a:r>
            <a:r>
              <a:rPr lang="ru-RU" sz="1800" dirty="0" smtClean="0"/>
              <a:t>международной </a:t>
            </a:r>
            <a:r>
              <a:rPr lang="ru-RU" sz="1800" dirty="0"/>
              <a:t>научной среде и индексируемых </a:t>
            </a:r>
            <a:r>
              <a:rPr lang="ru-RU" sz="1800" dirty="0" smtClean="0"/>
              <a:t>крупнейшими </a:t>
            </a:r>
            <a:r>
              <a:rPr lang="ru-RU" sz="1800" dirty="0"/>
              <a:t>мировыми реферативными базами, </a:t>
            </a:r>
            <a:r>
              <a:rPr lang="ru-RU" sz="1800" dirty="0" smtClean="0"/>
              <a:t>такими </a:t>
            </a:r>
            <a:r>
              <a:rPr lang="en-US" sz="1800" dirty="0" err="1" smtClean="0"/>
              <a:t>как</a:t>
            </a:r>
            <a:r>
              <a:rPr lang="en-US" sz="1800" dirty="0" smtClean="0"/>
              <a:t> </a:t>
            </a:r>
            <a:r>
              <a:rPr lang="en-US" sz="1800" dirty="0"/>
              <a:t>Scopus и Web of Science</a:t>
            </a:r>
            <a:r>
              <a:rPr lang="en-US" sz="1800" dirty="0" smtClean="0"/>
              <a:t>.</a:t>
            </a:r>
            <a:r>
              <a:rPr lang="ru-RU" sz="1800" dirty="0" smtClean="0"/>
              <a:t/>
            </a:r>
            <a:br>
              <a:rPr lang="ru-RU" sz="1800" dirty="0" smtClean="0"/>
            </a:br>
            <a:r>
              <a:rPr lang="ru-RU" sz="1800" dirty="0"/>
              <a:t/>
            </a:r>
            <a:br>
              <a:rPr lang="ru-RU" sz="1800" dirty="0"/>
            </a:br>
            <a:r>
              <a:rPr lang="ru-RU" sz="1300" i="1" dirty="0" smtClean="0"/>
              <a:t>*Арутюнова О.Р., Римская О.Н. Практика </a:t>
            </a:r>
            <a:r>
              <a:rPr lang="ru-RU" sz="1300" i="1" dirty="0"/>
              <a:t>стимулирования публикационной активности в ОАО «Российские космические системы</a:t>
            </a:r>
            <a:r>
              <a:rPr lang="ru-RU" sz="1300" i="1" dirty="0" smtClean="0"/>
              <a:t>». </a:t>
            </a:r>
            <a:r>
              <a:rPr lang="ru-RU" sz="1300" i="1" dirty="0"/>
              <a:t>Журнал «Ракетно-космическое приборостроение и информационные системы», том 1, вып.4, 2014. С.69-76</a:t>
            </a:r>
            <a:r>
              <a:rPr lang="en-US" sz="1300" i="1" dirty="0"/>
              <a:t/>
            </a:r>
            <a:br>
              <a:rPr lang="en-US" sz="1300" i="1" dirty="0"/>
            </a:br>
            <a:r>
              <a:rPr lang="en-US" sz="1300" i="1" dirty="0" smtClean="0"/>
              <a:t/>
            </a:r>
            <a:br>
              <a:rPr lang="en-US" sz="1300" i="1" dirty="0" smtClean="0"/>
            </a:br>
            <a:endParaRPr lang="ru-RU" sz="1300" i="1" dirty="0">
              <a:latin typeface="Times New Roman" panose="02020603050405020304" pitchFamily="18" charset="0"/>
              <a:cs typeface="Times New Roman" panose="02020603050405020304" pitchFamily="18" charset="0"/>
            </a:endParaRPr>
          </a:p>
        </p:txBody>
      </p:sp>
      <p:sp>
        <p:nvSpPr>
          <p:cNvPr id="3" name="Нижний колонтитул 2"/>
          <p:cNvSpPr>
            <a:spLocks noGrp="1"/>
          </p:cNvSpPr>
          <p:nvPr>
            <p:ph type="ftr" sz="quarter" idx="11"/>
          </p:nvPr>
        </p:nvSpPr>
        <p:spPr>
          <a:xfrm>
            <a:off x="1691680" y="6453336"/>
            <a:ext cx="6624735" cy="288032"/>
          </a:xfrm>
        </p:spPr>
        <p:txBody>
          <a:bodyPr/>
          <a:lstStyle/>
          <a:p>
            <a:pPr algn="ctr"/>
            <a:r>
              <a:rPr lang="ru-RU" dirty="0"/>
              <a:t>© О.Н. Римская. О публикациях результатов  научных исследований для защиты диссертаций. 2016</a:t>
            </a:r>
          </a:p>
        </p:txBody>
      </p:sp>
      <p:sp>
        <p:nvSpPr>
          <p:cNvPr id="4" name="Номер слайда 3"/>
          <p:cNvSpPr>
            <a:spLocks noGrp="1"/>
          </p:cNvSpPr>
          <p:nvPr>
            <p:ph type="sldNum" sz="quarter" idx="12"/>
          </p:nvPr>
        </p:nvSpPr>
        <p:spPr/>
        <p:txBody>
          <a:bodyPr/>
          <a:lstStyle/>
          <a:p>
            <a:fld id="{29B06A9B-9058-479F-8987-12533EA81BD4}" type="slidenum">
              <a:rPr lang="ru-RU" smtClean="0"/>
              <a:pPr/>
              <a:t>21</a:t>
            </a:fld>
            <a:endParaRPr lang="ru-RU" dirty="0"/>
          </a:p>
        </p:txBody>
      </p:sp>
    </p:spTree>
    <p:extLst>
      <p:ext uri="{BB962C8B-B14F-4D97-AF65-F5344CB8AC3E}">
        <p14:creationId xmlns:p14="http://schemas.microsoft.com/office/powerpoint/2010/main" val="225569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418784" cy="936104"/>
          </a:xfrm>
        </p:spPr>
        <p:txBody>
          <a:bodyPr>
            <a:normAutofit fontScale="90000"/>
          </a:bodyPr>
          <a:lstStyle/>
          <a:p>
            <a:r>
              <a:rPr lang="ru-RU" sz="1800" b="1" dirty="0" smtClean="0">
                <a:solidFill>
                  <a:srgbClr val="FF0000"/>
                </a:solidFill>
                <a:latin typeface="Times New Roman" panose="02020603050405020304" pitchFamily="18" charset="0"/>
                <a:cs typeface="Times New Roman" panose="02020603050405020304" pitchFamily="18" charset="0"/>
              </a:rPr>
              <a:t>Практические советы* </a:t>
            </a:r>
            <a:r>
              <a:rPr lang="ru-RU" sz="1800" dirty="0" smtClean="0">
                <a:solidFill>
                  <a:srgbClr val="FF0000"/>
                </a:solidFill>
                <a:latin typeface="Times New Roman" panose="02020603050405020304" pitchFamily="18" charset="0"/>
                <a:cs typeface="Times New Roman" panose="02020603050405020304" pitchFamily="18" charset="0"/>
              </a:rPr>
              <a:t>(продолжение)</a:t>
            </a:r>
            <a:r>
              <a:rPr lang="en-US" sz="1800" b="1" dirty="0" smtClean="0">
                <a:solidFill>
                  <a:srgbClr val="FF0000"/>
                </a:solidFill>
                <a:latin typeface="Times New Roman" panose="02020603050405020304" pitchFamily="18" charset="0"/>
                <a:cs typeface="Times New Roman" panose="02020603050405020304" pitchFamily="18" charset="0"/>
              </a:rPr>
              <a:t>:</a:t>
            </a:r>
            <a:r>
              <a:rPr lang="ru-RU" sz="1800" b="1" dirty="0" smtClean="0">
                <a:solidFill>
                  <a:srgbClr val="FF0000"/>
                </a:solidFill>
                <a:latin typeface="Times New Roman" panose="02020603050405020304" pitchFamily="18" charset="0"/>
                <a:cs typeface="Times New Roman" panose="02020603050405020304" pitchFamily="18" charset="0"/>
              </a:rPr>
              <a:t/>
            </a:r>
            <a:br>
              <a:rPr lang="ru-RU" sz="1800" b="1" dirty="0" smtClean="0">
                <a:solidFill>
                  <a:srgbClr val="FF0000"/>
                </a:solidFill>
                <a:latin typeface="Times New Roman" panose="02020603050405020304" pitchFamily="18" charset="0"/>
                <a:cs typeface="Times New Roman" panose="02020603050405020304" pitchFamily="18" charset="0"/>
              </a:rPr>
            </a:br>
            <a:r>
              <a:rPr lang="ru-RU" sz="1800" b="1" dirty="0" smtClean="0">
                <a:solidFill>
                  <a:srgbClr val="FF0000"/>
                </a:solidFill>
                <a:latin typeface="Times New Roman" panose="02020603050405020304" pitchFamily="18" charset="0"/>
                <a:cs typeface="Times New Roman" panose="02020603050405020304" pitchFamily="18" charset="0"/>
              </a:rPr>
              <a:t/>
            </a:r>
            <a:br>
              <a:rPr lang="ru-RU" sz="1800" b="1" dirty="0" smtClean="0">
                <a:solidFill>
                  <a:srgbClr val="FF0000"/>
                </a:solidFill>
                <a:latin typeface="Times New Roman" panose="02020603050405020304" pitchFamily="18" charset="0"/>
                <a:cs typeface="Times New Roman" panose="02020603050405020304" pitchFamily="18" charset="0"/>
              </a:rPr>
            </a:br>
            <a:r>
              <a:rPr lang="ru-RU" sz="1800" b="1" dirty="0" smtClean="0">
                <a:solidFill>
                  <a:srgbClr val="FF0000"/>
                </a:solidFill>
                <a:latin typeface="Times New Roman" panose="02020603050405020304" pitchFamily="18" charset="0"/>
                <a:cs typeface="Times New Roman" panose="02020603050405020304" pitchFamily="18" charset="0"/>
              </a:rPr>
              <a:t>Как повысить индивидуальные </a:t>
            </a:r>
            <a:r>
              <a:rPr lang="ru-RU" sz="1800" b="1" dirty="0" err="1" smtClean="0">
                <a:solidFill>
                  <a:srgbClr val="FF0000"/>
                </a:solidFill>
                <a:latin typeface="Times New Roman" panose="02020603050405020304" pitchFamily="18" charset="0"/>
                <a:cs typeface="Times New Roman" panose="02020603050405020304" pitchFamily="18" charset="0"/>
              </a:rPr>
              <a:t>наукометрические</a:t>
            </a:r>
            <a:r>
              <a:rPr lang="ru-RU" sz="1800" b="1" dirty="0" smtClean="0">
                <a:solidFill>
                  <a:srgbClr val="FF0000"/>
                </a:solidFill>
                <a:latin typeface="Times New Roman" panose="02020603050405020304" pitchFamily="18" charset="0"/>
                <a:cs typeface="Times New Roman" panose="02020603050405020304" pitchFamily="18" charset="0"/>
              </a:rPr>
              <a:t> показатели автору</a:t>
            </a:r>
            <a:r>
              <a:rPr lang="en-US" sz="1800" b="1" dirty="0" smtClean="0">
                <a:solidFill>
                  <a:srgbClr val="FF0000"/>
                </a:solidFill>
                <a:latin typeface="Times New Roman" panose="02020603050405020304" pitchFamily="18" charset="0"/>
                <a:cs typeface="Times New Roman" panose="02020603050405020304" pitchFamily="18" charset="0"/>
              </a:rPr>
              <a:t>?</a:t>
            </a:r>
            <a:r>
              <a:rPr lang="ru-RU" sz="1800" b="1" dirty="0" smtClean="0">
                <a:solidFill>
                  <a:srgbClr val="FF0000"/>
                </a:solidFill>
                <a:latin typeface="Times New Roman" panose="02020603050405020304" pitchFamily="18" charset="0"/>
                <a:cs typeface="Times New Roman" panose="02020603050405020304" pitchFamily="18" charset="0"/>
              </a:rPr>
              <a:t/>
            </a:r>
            <a:br>
              <a:rPr lang="ru-RU" sz="1800" b="1" dirty="0" smtClean="0">
                <a:solidFill>
                  <a:srgbClr val="FF0000"/>
                </a:solidFill>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
            </a:r>
            <a:br>
              <a:rPr lang="ru-RU" sz="1800" b="1" dirty="0">
                <a:solidFill>
                  <a:srgbClr val="FF0000"/>
                </a:solidFill>
                <a:latin typeface="Times New Roman" panose="02020603050405020304" pitchFamily="18" charset="0"/>
                <a:cs typeface="Times New Roman" panose="02020603050405020304" pitchFamily="18" charset="0"/>
              </a:rPr>
            </a:br>
            <a:r>
              <a:rPr lang="ru-RU" sz="1800" dirty="0" smtClean="0"/>
              <a:t>7</a:t>
            </a:r>
            <a:r>
              <a:rPr lang="ru-RU" sz="2000" dirty="0" smtClean="0">
                <a:latin typeface="Times New Roman" panose="02020603050405020304" pitchFamily="18" charset="0"/>
                <a:cs typeface="Times New Roman" panose="02020603050405020304" pitchFamily="18" charset="0"/>
              </a:rPr>
              <a:t>. Чем </a:t>
            </a:r>
            <a:r>
              <a:rPr lang="ru-RU" sz="2000" dirty="0">
                <a:latin typeface="Times New Roman" panose="02020603050405020304" pitchFamily="18" charset="0"/>
                <a:cs typeface="Times New Roman" panose="02020603050405020304" pitchFamily="18" charset="0"/>
              </a:rPr>
              <a:t>короче </a:t>
            </a:r>
            <a:r>
              <a:rPr lang="ru-RU" sz="2000" dirty="0" smtClean="0">
                <a:latin typeface="Times New Roman" panose="02020603050405020304" pitchFamily="18" charset="0"/>
                <a:cs typeface="Times New Roman" panose="02020603050405020304" pitchFamily="18" charset="0"/>
              </a:rPr>
              <a:t>заголовок статьи, </a:t>
            </a:r>
            <a:r>
              <a:rPr lang="ru-RU" sz="2000" dirty="0">
                <a:latin typeface="Times New Roman" panose="02020603050405020304" pitchFamily="18" charset="0"/>
                <a:cs typeface="Times New Roman" panose="02020603050405020304" pitchFamily="18" charset="0"/>
              </a:rPr>
              <a:t>тем выше популярность публикации</a:t>
            </a:r>
            <a:r>
              <a:rPr lang="ru-RU" sz="2000" dirty="0" smtClean="0">
                <a:latin typeface="Times New Roman" panose="02020603050405020304" pitchFamily="18" charset="0"/>
                <a:cs typeface="Times New Roman" panose="02020603050405020304" pitchFamily="18" charset="0"/>
              </a:rPr>
              <a:t>.</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8. Национальные научные </a:t>
            </a:r>
            <a:r>
              <a:rPr lang="ru-RU" sz="2000" dirty="0">
                <a:latin typeface="Times New Roman" panose="02020603050405020304" pitchFamily="18" charset="0"/>
                <a:cs typeface="Times New Roman" panose="02020603050405020304" pitchFamily="18" charset="0"/>
              </a:rPr>
              <a:t>издания должны быть </a:t>
            </a:r>
            <a:r>
              <a:rPr lang="ru-RU" sz="2000" dirty="0" smtClean="0">
                <a:latin typeface="Times New Roman" panose="02020603050405020304" pitchFamily="18" charset="0"/>
                <a:cs typeface="Times New Roman" panose="02020603050405020304" pitchFamily="18" charset="0"/>
              </a:rPr>
              <a:t>поддержаны экспертными </a:t>
            </a:r>
            <a:r>
              <a:rPr lang="ru-RU" sz="2000" dirty="0">
                <a:latin typeface="Times New Roman" panose="02020603050405020304" pitchFamily="18" charset="0"/>
                <a:cs typeface="Times New Roman" panose="02020603050405020304" pitchFamily="18" charset="0"/>
              </a:rPr>
              <a:t>советами ВАК </a:t>
            </a:r>
            <a:r>
              <a:rPr lang="ru-RU" sz="2000" dirty="0" smtClean="0">
                <a:latin typeface="Times New Roman" panose="02020603050405020304" pitchFamily="18" charset="0"/>
                <a:cs typeface="Times New Roman" panose="02020603050405020304" pitchFamily="18" charset="0"/>
              </a:rPr>
              <a:t>Министерства </a:t>
            </a:r>
            <a:r>
              <a:rPr lang="ru-RU" sz="2000" dirty="0">
                <a:latin typeface="Times New Roman" panose="02020603050405020304" pitchFamily="18" charset="0"/>
                <a:cs typeface="Times New Roman" panose="02020603050405020304" pitchFamily="18" charset="0"/>
              </a:rPr>
              <a:t>образования и </a:t>
            </a:r>
            <a:r>
              <a:rPr lang="ru-RU" sz="2000" dirty="0" smtClean="0">
                <a:latin typeface="Times New Roman" panose="02020603050405020304" pitchFamily="18" charset="0"/>
                <a:cs typeface="Times New Roman" panose="02020603050405020304" pitchFamily="18" charset="0"/>
              </a:rPr>
              <a:t>науки.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8. Представлять научные статьи в </a:t>
            </a:r>
            <a:r>
              <a:rPr lang="ru-RU" sz="2000" dirty="0" smtClean="0">
                <a:latin typeface="Times New Roman" panose="02020603050405020304" pitchFamily="18" charset="0"/>
                <a:cs typeface="Times New Roman" panose="02020603050405020304" pitchFamily="18" charset="0"/>
              </a:rPr>
              <a:t>журналы с </a:t>
            </a:r>
            <a:r>
              <a:rPr lang="ru-RU" sz="2000" dirty="0">
                <a:latin typeface="Times New Roman" panose="02020603050405020304" pitchFamily="18" charset="0"/>
                <a:cs typeface="Times New Roman" panose="02020603050405020304" pitchFamily="18" charset="0"/>
              </a:rPr>
              <a:t>высоким </a:t>
            </a:r>
            <a:r>
              <a:rPr lang="ru-RU" sz="2000" dirty="0" err="1" smtClean="0">
                <a:latin typeface="Times New Roman" panose="02020603050405020304" pitchFamily="18" charset="0"/>
                <a:cs typeface="Times New Roman" panose="02020603050405020304" pitchFamily="18" charset="0"/>
              </a:rPr>
              <a:t>импакт</a:t>
            </a:r>
            <a:r>
              <a:rPr lang="ru-RU" sz="2000" dirty="0" smtClean="0">
                <a:latin typeface="Times New Roman" panose="02020603050405020304" pitchFamily="18" charset="0"/>
                <a:cs typeface="Times New Roman" panose="02020603050405020304" pitchFamily="18" charset="0"/>
              </a:rPr>
              <a:t>-фактором.</a:t>
            </a:r>
            <a:br>
              <a:rPr lang="ru-RU" sz="2000" dirty="0" smtClean="0">
                <a:latin typeface="Times New Roman" panose="02020603050405020304" pitchFamily="18" charset="0"/>
                <a:cs typeface="Times New Roman" panose="02020603050405020304" pitchFamily="18" charset="0"/>
              </a:rPr>
            </a:br>
            <a:r>
              <a:rPr lang="ru-RU" sz="1800" i="1" dirty="0" err="1" smtClean="0">
                <a:latin typeface="Times New Roman" panose="02020603050405020304" pitchFamily="18" charset="0"/>
                <a:cs typeface="Times New Roman" panose="02020603050405020304" pitchFamily="18" charset="0"/>
              </a:rPr>
              <a:t>Импакт</a:t>
            </a:r>
            <a:r>
              <a:rPr lang="ru-RU" sz="1800" i="1" dirty="0" smtClean="0">
                <a:latin typeface="Times New Roman" panose="02020603050405020304" pitchFamily="18" charset="0"/>
                <a:cs typeface="Times New Roman" panose="02020603050405020304" pitchFamily="18" charset="0"/>
              </a:rPr>
              <a:t>-фактор —показатель </a:t>
            </a:r>
            <a:r>
              <a:rPr lang="ru-RU" sz="1800" i="1" dirty="0">
                <a:latin typeface="Times New Roman" panose="02020603050405020304" pitchFamily="18" charset="0"/>
                <a:cs typeface="Times New Roman" panose="02020603050405020304" pitchFamily="18" charset="0"/>
              </a:rPr>
              <a:t>информационной значимости </a:t>
            </a:r>
            <a:r>
              <a:rPr lang="ru-RU" sz="1800" i="1" dirty="0" smtClean="0">
                <a:latin typeface="Times New Roman" panose="02020603050405020304" pitchFamily="18" charset="0"/>
                <a:cs typeface="Times New Roman" panose="02020603050405020304" pitchFamily="18" charset="0"/>
              </a:rPr>
              <a:t>научного журнала</a:t>
            </a:r>
            <a:r>
              <a:rPr lang="ru-RU" sz="1800" i="1" dirty="0">
                <a:latin typeface="Times New Roman" panose="02020603050405020304" pitchFamily="18" charset="0"/>
                <a:cs typeface="Times New Roman" panose="02020603050405020304" pitchFamily="18" charset="0"/>
              </a:rPr>
              <a:t>, соотношение количества ссылок на </a:t>
            </a:r>
            <a:r>
              <a:rPr lang="ru-RU" sz="1800" i="1" dirty="0" smtClean="0">
                <a:latin typeface="Times New Roman" panose="02020603050405020304" pitchFamily="18" charset="0"/>
                <a:cs typeface="Times New Roman" panose="02020603050405020304" pitchFamily="18" charset="0"/>
              </a:rPr>
              <a:t>публикации </a:t>
            </a:r>
            <a:r>
              <a:rPr lang="ru-RU" sz="1800" i="1" dirty="0">
                <a:latin typeface="Times New Roman" panose="02020603050405020304" pitchFamily="18" charset="0"/>
                <a:cs typeface="Times New Roman" panose="02020603050405020304" pitchFamily="18" charset="0"/>
              </a:rPr>
              <a:t>данного журнала за </a:t>
            </a:r>
            <a:r>
              <a:rPr lang="ru-RU" sz="1800" i="1" dirty="0" smtClean="0">
                <a:latin typeface="Times New Roman" panose="02020603050405020304" pitchFamily="18" charset="0"/>
                <a:cs typeface="Times New Roman" panose="02020603050405020304" pitchFamily="18" charset="0"/>
              </a:rPr>
              <a:t>2 </a:t>
            </a:r>
            <a:r>
              <a:rPr lang="ru-RU" sz="1800" i="1" dirty="0">
                <a:latin typeface="Times New Roman" panose="02020603050405020304" pitchFamily="18" charset="0"/>
                <a:cs typeface="Times New Roman" panose="02020603050405020304" pitchFamily="18" charset="0"/>
              </a:rPr>
              <a:t>года, </a:t>
            </a:r>
            <a:r>
              <a:rPr lang="ru-RU" sz="1800" i="1" dirty="0" smtClean="0">
                <a:latin typeface="Times New Roman" panose="02020603050405020304" pitchFamily="18" charset="0"/>
                <a:cs typeface="Times New Roman" panose="02020603050405020304" pitchFamily="18" charset="0"/>
              </a:rPr>
              <a:t>предшествующих </a:t>
            </a:r>
            <a:r>
              <a:rPr lang="ru-RU" sz="1800" i="1" dirty="0">
                <a:latin typeface="Times New Roman" panose="02020603050405020304" pitchFamily="18" charset="0"/>
                <a:cs typeface="Times New Roman" panose="02020603050405020304" pitchFamily="18" charset="0"/>
              </a:rPr>
              <a:t>году обследования, к количеству </a:t>
            </a:r>
            <a:r>
              <a:rPr lang="ru-RU" sz="1800" i="1" dirty="0" smtClean="0">
                <a:latin typeface="Times New Roman" panose="02020603050405020304" pitchFamily="18" charset="0"/>
                <a:cs typeface="Times New Roman" panose="02020603050405020304" pitchFamily="18" charset="0"/>
              </a:rPr>
              <a:t>статей</a:t>
            </a:r>
            <a:r>
              <a:rPr lang="ru-RU" sz="1800" i="1" dirty="0">
                <a:latin typeface="Times New Roman" panose="02020603050405020304" pitchFamily="18" charset="0"/>
                <a:cs typeface="Times New Roman" panose="02020603050405020304" pitchFamily="18" charset="0"/>
              </a:rPr>
              <a:t>, опубликованных этим журналом за </a:t>
            </a:r>
            <a:r>
              <a:rPr lang="ru-RU" sz="1800" i="1" dirty="0" smtClean="0">
                <a:latin typeface="Times New Roman" panose="02020603050405020304" pitchFamily="18" charset="0"/>
                <a:cs typeface="Times New Roman" panose="02020603050405020304" pitchFamily="18" charset="0"/>
              </a:rPr>
              <a:t>2 года</a:t>
            </a:r>
            <a:r>
              <a:rPr lang="ru-RU" sz="2000" i="1" dirty="0">
                <a:latin typeface="Times New Roman" panose="02020603050405020304" pitchFamily="18" charset="0"/>
                <a:cs typeface="Times New Roman" panose="02020603050405020304" pitchFamily="18" charset="0"/>
              </a:rPr>
              <a:t>. </a:t>
            </a:r>
            <a:br>
              <a:rPr lang="ru-RU" sz="2000" i="1"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9. В обязательном порядке автор </a:t>
            </a:r>
            <a:r>
              <a:rPr lang="ru-RU" sz="2000" dirty="0" smtClean="0">
                <a:latin typeface="Times New Roman" panose="02020603050405020304" pitchFamily="18" charset="0"/>
                <a:cs typeface="Times New Roman" panose="02020603050405020304" pitchFamily="18" charset="0"/>
              </a:rPr>
              <a:t>публикации должен зарегистрироваться </a:t>
            </a:r>
            <a:r>
              <a:rPr lang="ru-RU" sz="2000" dirty="0">
                <a:latin typeface="Times New Roman" panose="02020603050405020304" pitchFamily="18" charset="0"/>
                <a:cs typeface="Times New Roman" panose="02020603050405020304" pitchFamily="18" charset="0"/>
              </a:rPr>
              <a:t>в базе данных </a:t>
            </a:r>
            <a:r>
              <a:rPr lang="ru-RU" sz="2000" dirty="0" smtClean="0">
                <a:latin typeface="Times New Roman" panose="02020603050405020304" pitchFamily="18" charset="0"/>
                <a:cs typeface="Times New Roman" panose="02020603050405020304" pitchFamily="18" charset="0"/>
              </a:rPr>
              <a:t>РИНЦ и </a:t>
            </a:r>
            <a:r>
              <a:rPr lang="ru-RU" sz="2000" dirty="0">
                <a:latin typeface="Times New Roman" panose="02020603050405020304" pitchFamily="18" charset="0"/>
                <a:cs typeface="Times New Roman" panose="02020603050405020304" pitchFamily="18" charset="0"/>
              </a:rPr>
              <a:t>получить индивидуальный SPIN-код, </a:t>
            </a:r>
            <a:r>
              <a:rPr lang="ru-RU" sz="2000" dirty="0" smtClean="0">
                <a:latin typeface="Times New Roman" panose="02020603050405020304" pitchFamily="18" charset="0"/>
                <a:cs typeface="Times New Roman" panose="02020603050405020304" pitchFamily="18" charset="0"/>
              </a:rPr>
              <a:t>позволяющий активно отслеживать</a:t>
            </a:r>
            <a:r>
              <a:rPr lang="ru-RU" sz="2000" dirty="0">
                <a:latin typeface="Times New Roman" panose="02020603050405020304" pitchFamily="18" charset="0"/>
                <a:cs typeface="Times New Roman" panose="02020603050405020304" pitchFamily="18" charset="0"/>
              </a:rPr>
              <a:t>, корректировать персональные данные</a:t>
            </a:r>
            <a:r>
              <a:rPr lang="ru-RU" sz="2000" dirty="0" smtClean="0">
                <a:latin typeface="Times New Roman" panose="02020603050405020304" pitchFamily="18" charset="0"/>
                <a:cs typeface="Times New Roman" panose="02020603050405020304" pitchFamily="18" charset="0"/>
              </a:rPr>
              <a:t>,  добавлять  собственные </a:t>
            </a:r>
            <a:r>
              <a:rPr lang="ru-RU" sz="2000" dirty="0">
                <a:latin typeface="Times New Roman" panose="02020603050405020304" pitchFamily="18" charset="0"/>
                <a:cs typeface="Times New Roman" panose="02020603050405020304" pitchFamily="18" charset="0"/>
              </a:rPr>
              <a:t>работы, что позволит </a:t>
            </a:r>
            <a:r>
              <a:rPr lang="ru-RU" sz="2000" dirty="0" smtClean="0">
                <a:latin typeface="Times New Roman" panose="02020603050405020304" pitchFamily="18" charset="0"/>
                <a:cs typeface="Times New Roman" panose="02020603050405020304" pitchFamily="18" charset="0"/>
              </a:rPr>
              <a:t>увеличить </a:t>
            </a:r>
            <a:r>
              <a:rPr lang="ru-RU" sz="2000" dirty="0">
                <a:latin typeface="Times New Roman" panose="02020603050405020304" pitchFamily="18" charset="0"/>
                <a:cs typeface="Times New Roman" panose="02020603050405020304" pitchFamily="18" charset="0"/>
              </a:rPr>
              <a:t>список опубликованных и </a:t>
            </a:r>
            <a:r>
              <a:rPr lang="ru-RU" sz="2000" dirty="0" smtClean="0">
                <a:latin typeface="Times New Roman" panose="02020603050405020304" pitchFamily="18" charset="0"/>
                <a:cs typeface="Times New Roman" panose="02020603050405020304" pitchFamily="18" charset="0"/>
              </a:rPr>
              <a:t>процитированных </a:t>
            </a:r>
            <a:r>
              <a:rPr lang="ru-RU" sz="2000" dirty="0">
                <a:latin typeface="Times New Roman" panose="02020603050405020304" pitchFamily="18" charset="0"/>
                <a:cs typeface="Times New Roman" panose="02020603050405020304" pitchFamily="18" charset="0"/>
              </a:rPr>
              <a:t>работ</a:t>
            </a:r>
            <a:r>
              <a:rPr lang="ru-RU" sz="2000" dirty="0" smtClean="0">
                <a:latin typeface="Times New Roman" panose="02020603050405020304" pitchFamily="18" charset="0"/>
                <a:cs typeface="Times New Roman" panose="02020603050405020304" pitchFamily="18" charset="0"/>
              </a:rPr>
              <a:t>.</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10</a:t>
            </a:r>
            <a:r>
              <a:rPr lang="ru-RU" sz="2000" dirty="0">
                <a:latin typeface="Times New Roman" panose="02020603050405020304" pitchFamily="18" charset="0"/>
                <a:cs typeface="Times New Roman" panose="02020603050405020304" pitchFamily="18" charset="0"/>
              </a:rPr>
              <a:t>. Ознакомиться с регулярностью </a:t>
            </a:r>
            <a:r>
              <a:rPr lang="ru-RU" sz="2000" dirty="0" smtClean="0">
                <a:latin typeface="Times New Roman" panose="02020603050405020304" pitchFamily="18" charset="0"/>
                <a:cs typeface="Times New Roman" panose="02020603050405020304" pitchFamily="18" charset="0"/>
              </a:rPr>
              <a:t>обновления архива </a:t>
            </a:r>
            <a:r>
              <a:rPr lang="ru-RU" sz="2000" dirty="0">
                <a:latin typeface="Times New Roman" panose="02020603050405020304" pitchFamily="18" charset="0"/>
                <a:cs typeface="Times New Roman" panose="02020603050405020304" pitchFamily="18" charset="0"/>
              </a:rPr>
              <a:t>номеров в РИНЦ того журнала, в </a:t>
            </a:r>
            <a:r>
              <a:rPr lang="ru-RU" sz="2000" dirty="0" smtClean="0">
                <a:latin typeface="Times New Roman" panose="02020603050405020304" pitchFamily="18" charset="0"/>
                <a:cs typeface="Times New Roman" panose="02020603050405020304" pitchFamily="18" charset="0"/>
              </a:rPr>
              <a:t>котором </a:t>
            </a:r>
            <a:r>
              <a:rPr lang="ru-RU" sz="2000" dirty="0">
                <a:latin typeface="Times New Roman" panose="02020603050405020304" pitchFamily="18" charset="0"/>
                <a:cs typeface="Times New Roman" panose="02020603050405020304" pitchFamily="18" charset="0"/>
              </a:rPr>
              <a:t>автор планирует публиковаться. Если </a:t>
            </a:r>
            <a:r>
              <a:rPr lang="ru-RU" sz="2000" dirty="0" smtClean="0">
                <a:latin typeface="Times New Roman" panose="02020603050405020304" pitchFamily="18" charset="0"/>
                <a:cs typeface="Times New Roman" panose="02020603050405020304" pitchFamily="18" charset="0"/>
              </a:rPr>
              <a:t>архив номеров </a:t>
            </a:r>
            <a:r>
              <a:rPr lang="ru-RU" sz="2000" dirty="0">
                <a:latin typeface="Times New Roman" panose="02020603050405020304" pitchFamily="18" charset="0"/>
                <a:cs typeface="Times New Roman" panose="02020603050405020304" pitchFamily="18" charset="0"/>
              </a:rPr>
              <a:t>не обновляется, то статья </a:t>
            </a:r>
            <a:r>
              <a:rPr lang="ru-RU" sz="2000" dirty="0" smtClean="0">
                <a:latin typeface="Times New Roman" panose="02020603050405020304" pitchFamily="18" charset="0"/>
                <a:cs typeface="Times New Roman" panose="02020603050405020304" pitchFamily="18" charset="0"/>
              </a:rPr>
              <a:t>автоматически не </a:t>
            </a:r>
            <a:r>
              <a:rPr lang="ru-RU" sz="2000" dirty="0">
                <a:latin typeface="Times New Roman" panose="02020603050405020304" pitchFamily="18" charset="0"/>
                <a:cs typeface="Times New Roman" panose="02020603050405020304" pitchFamily="18" charset="0"/>
              </a:rPr>
              <a:t>попадет в РИНЦ</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300" i="1" dirty="0" smtClean="0">
                <a:latin typeface="Times New Roman" panose="02020603050405020304" pitchFamily="18" charset="0"/>
                <a:cs typeface="Times New Roman" panose="02020603050405020304" pitchFamily="18" charset="0"/>
              </a:rPr>
              <a:t>*</a:t>
            </a:r>
            <a:r>
              <a:rPr lang="ru-RU" sz="1300" i="1" dirty="0">
                <a:latin typeface="Times New Roman" panose="02020603050405020304" pitchFamily="18" charset="0"/>
                <a:cs typeface="Times New Roman" panose="02020603050405020304" pitchFamily="18" charset="0"/>
              </a:rPr>
              <a:t>Арутюнова О.Р., Римская О.Н. Практика стимулирования публикационной активности в ОАО «Российские космические системы». Журнал «Ракетно-космическое приборостроение и информационные системы», том 1, вып.4, 2014. С.69-76</a:t>
            </a:r>
            <a:r>
              <a:rPr lang="en-US" sz="1300" i="1" dirty="0">
                <a:latin typeface="Times New Roman" panose="02020603050405020304" pitchFamily="18" charset="0"/>
                <a:cs typeface="Times New Roman" panose="02020603050405020304" pitchFamily="18" charset="0"/>
              </a:rPr>
              <a:t/>
            </a:r>
            <a:br>
              <a:rPr lang="en-US" sz="1300" i="1" dirty="0">
                <a:latin typeface="Times New Roman" panose="02020603050405020304" pitchFamily="18" charset="0"/>
                <a:cs typeface="Times New Roman" panose="02020603050405020304" pitchFamily="18" charset="0"/>
              </a:rPr>
            </a:br>
            <a:r>
              <a:rPr lang="en-US" sz="1800" dirty="0" smtClean="0"/>
              <a:t/>
            </a:r>
            <a:br>
              <a:rPr lang="en-US" sz="1800" dirty="0" smtClean="0"/>
            </a:br>
            <a:endParaRPr lang="ru-RU" sz="1800" i="1" dirty="0">
              <a:latin typeface="Times New Roman" panose="02020603050405020304" pitchFamily="18" charset="0"/>
              <a:cs typeface="Times New Roman" panose="02020603050405020304" pitchFamily="18" charset="0"/>
            </a:endParaRPr>
          </a:p>
        </p:txBody>
      </p:sp>
      <p:sp>
        <p:nvSpPr>
          <p:cNvPr id="3" name="Нижний колонтитул 2"/>
          <p:cNvSpPr>
            <a:spLocks noGrp="1"/>
          </p:cNvSpPr>
          <p:nvPr>
            <p:ph type="ftr" sz="quarter" idx="11"/>
          </p:nvPr>
        </p:nvSpPr>
        <p:spPr>
          <a:xfrm>
            <a:off x="1942414" y="6381328"/>
            <a:ext cx="6229985" cy="360040"/>
          </a:xfrm>
        </p:spPr>
        <p:txBody>
          <a:bodyPr/>
          <a:lstStyle/>
          <a:p>
            <a:pPr algn="ctr"/>
            <a:r>
              <a:rPr lang="ru-RU" dirty="0"/>
              <a:t>© О.Н. Римская. О публикациях результатов  научных исследований для защиты диссертаций. 2016</a:t>
            </a:r>
          </a:p>
        </p:txBody>
      </p:sp>
      <p:sp>
        <p:nvSpPr>
          <p:cNvPr id="4" name="Номер слайда 3"/>
          <p:cNvSpPr>
            <a:spLocks noGrp="1"/>
          </p:cNvSpPr>
          <p:nvPr>
            <p:ph type="sldNum" sz="quarter" idx="12"/>
          </p:nvPr>
        </p:nvSpPr>
        <p:spPr/>
        <p:txBody>
          <a:bodyPr/>
          <a:lstStyle/>
          <a:p>
            <a:fld id="{29B06A9B-9058-479F-8987-12533EA81BD4}" type="slidenum">
              <a:rPr lang="ru-RU" smtClean="0"/>
              <a:pPr/>
              <a:t>22</a:t>
            </a:fld>
            <a:endParaRPr lang="ru-RU" dirty="0"/>
          </a:p>
        </p:txBody>
      </p:sp>
    </p:spTree>
    <p:extLst>
      <p:ext uri="{BB962C8B-B14F-4D97-AF65-F5344CB8AC3E}">
        <p14:creationId xmlns:p14="http://schemas.microsoft.com/office/powerpoint/2010/main" val="81872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16832"/>
            <a:ext cx="8496944" cy="5539978"/>
          </a:xfrm>
          <a:prstGeom prst="rect">
            <a:avLst/>
          </a:prstGeom>
        </p:spPr>
        <p:txBody>
          <a:bodyPr wrap="square">
            <a:spAutoFit/>
          </a:bodyPr>
          <a:lstStyle/>
          <a:p>
            <a:pPr algn="ctr"/>
            <a:r>
              <a:rPr lang="ru-RU" sz="2800" dirty="0">
                <a:solidFill>
                  <a:srgbClr val="FF0000"/>
                </a:solidFill>
              </a:rPr>
              <a:t>БЛАГОДАРЮ ЗА ВНИМАНИЕ!</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r"/>
            <a:endParaRPr lang="en-US" i="1" dirty="0" smtClean="0"/>
          </a:p>
          <a:p>
            <a:pPr algn="r"/>
            <a:endParaRPr lang="en-US" i="1" dirty="0"/>
          </a:p>
          <a:p>
            <a:pPr algn="r"/>
            <a:endParaRPr lang="en-US" i="1" dirty="0" smtClean="0"/>
          </a:p>
          <a:p>
            <a:pPr algn="r"/>
            <a:r>
              <a:rPr lang="ru-RU" sz="1400" i="1" dirty="0" smtClean="0"/>
              <a:t>Римская </a:t>
            </a:r>
            <a:r>
              <a:rPr lang="ru-RU" sz="1400" i="1" dirty="0"/>
              <a:t>Ольга Николаевна</a:t>
            </a:r>
          </a:p>
          <a:p>
            <a:pPr algn="r"/>
            <a:r>
              <a:rPr lang="ru-RU" sz="1400" i="1" dirty="0"/>
              <a:t>к.э.н., доцент</a:t>
            </a:r>
          </a:p>
          <a:p>
            <a:pPr algn="r"/>
            <a:r>
              <a:rPr lang="en-US" sz="1400" i="1" dirty="0" smtClean="0">
                <a:hlinkClick r:id="rId3"/>
              </a:rPr>
              <a:t>olgarim@mail.ru</a:t>
            </a:r>
            <a:endParaRPr lang="ru-RU" sz="1400" i="1" dirty="0" smtClean="0"/>
          </a:p>
          <a:p>
            <a:pPr algn="r"/>
            <a:r>
              <a:rPr lang="ru-RU" sz="1400" i="1" dirty="0" smtClean="0"/>
              <a:t>Россия, Москва</a:t>
            </a:r>
            <a:endParaRPr lang="ru-RU" sz="1400" i="1"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Tree>
    <p:extLst>
      <p:ext uri="{BB962C8B-B14F-4D97-AF65-F5344CB8AC3E}">
        <p14:creationId xmlns:p14="http://schemas.microsoft.com/office/powerpoint/2010/main" val="42511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0947" y="332656"/>
            <a:ext cx="6589199" cy="360040"/>
          </a:xfrm>
        </p:spPr>
        <p:txBody>
          <a:bodyPr>
            <a:normAutofit fontScale="90000"/>
          </a:bodyPr>
          <a:lstStyle/>
          <a:p>
            <a:pPr algn="ctr"/>
            <a:r>
              <a:rPr lang="ru-RU" sz="1800" b="1" dirty="0" smtClean="0">
                <a:latin typeface="Times New Roman" panose="02020603050405020304" pitchFamily="18" charset="0"/>
                <a:cs typeface="Times New Roman" panose="02020603050405020304" pitchFamily="18" charset="0"/>
              </a:rPr>
              <a:t>Нормативные документы </a:t>
            </a:r>
            <a:r>
              <a:rPr lang="ru-RU" sz="1800" b="1" dirty="0" err="1" smtClean="0">
                <a:latin typeface="Times New Roman" panose="02020603050405020304" pitchFamily="18" charset="0"/>
                <a:cs typeface="Times New Roman" panose="02020603050405020304" pitchFamily="18" charset="0"/>
              </a:rPr>
              <a:t>Кыргызской</a:t>
            </a:r>
            <a:r>
              <a:rPr lang="ru-RU" sz="1800" b="1" dirty="0" smtClean="0">
                <a:latin typeface="Times New Roman" panose="02020603050405020304" pitchFamily="18" charset="0"/>
                <a:cs typeface="Times New Roman" panose="02020603050405020304" pitchFamily="18" charset="0"/>
              </a:rPr>
              <a:t> Республики</a:t>
            </a:r>
            <a:endParaRPr lang="ru-RU" sz="1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42415" y="787783"/>
            <a:ext cx="6591985" cy="5953585"/>
          </a:xfrm>
        </p:spPr>
        <p:txBody>
          <a:bodyPr>
            <a:normAutofit fontScale="25000" lnSpcReduction="20000"/>
          </a:bodyPr>
          <a:lstStyle/>
          <a:p>
            <a:pPr marL="0" indent="0" algn="ctr">
              <a:buNone/>
            </a:pPr>
            <a:r>
              <a:rPr lang="ru-RU" sz="6400" b="1" dirty="0">
                <a:latin typeface="Times New Roman" panose="02020603050405020304" pitchFamily="18" charset="0"/>
                <a:cs typeface="Times New Roman" panose="02020603050405020304" pitchFamily="18" charset="0"/>
              </a:rPr>
              <a:t>О внесении изменений и дополнений</a:t>
            </a:r>
          </a:p>
          <a:p>
            <a:pPr marL="0" indent="0" algn="ctr">
              <a:buNone/>
            </a:pPr>
            <a:r>
              <a:rPr lang="ru-RU" sz="6400" b="1" dirty="0">
                <a:latin typeface="Times New Roman" panose="02020603050405020304" pitchFamily="18" charset="0"/>
                <a:cs typeface="Times New Roman" panose="02020603050405020304" pitchFamily="18" charset="0"/>
              </a:rPr>
              <a:t>в постановление Правительства </a:t>
            </a:r>
            <a:r>
              <a:rPr lang="ru-RU" sz="6400" b="1" dirty="0" err="1">
                <a:latin typeface="Times New Roman" panose="02020603050405020304" pitchFamily="18" charset="0"/>
                <a:cs typeface="Times New Roman" panose="02020603050405020304" pitchFamily="18" charset="0"/>
              </a:rPr>
              <a:t>Кыргызской</a:t>
            </a:r>
            <a:r>
              <a:rPr lang="ru-RU" sz="6400" b="1" dirty="0">
                <a:latin typeface="Times New Roman" panose="02020603050405020304" pitchFamily="18" charset="0"/>
                <a:cs typeface="Times New Roman" panose="02020603050405020304" pitchFamily="18" charset="0"/>
              </a:rPr>
              <a:t> Республики</a:t>
            </a:r>
          </a:p>
          <a:p>
            <a:pPr marL="0" indent="0" algn="ctr">
              <a:buNone/>
            </a:pPr>
            <a:r>
              <a:rPr lang="ru-RU" sz="6400" b="1" dirty="0">
                <a:latin typeface="Times New Roman" panose="02020603050405020304" pitchFamily="18" charset="0"/>
                <a:cs typeface="Times New Roman" panose="02020603050405020304" pitchFamily="18" charset="0"/>
              </a:rPr>
              <a:t>«Об утверждении нормативных правовых актов, регулирующих</a:t>
            </a:r>
          </a:p>
          <a:p>
            <a:pPr marL="0" indent="0" algn="ctr">
              <a:buNone/>
            </a:pPr>
            <a:r>
              <a:rPr lang="ru-RU" sz="6400" b="1" dirty="0">
                <a:latin typeface="Times New Roman" panose="02020603050405020304" pitchFamily="18" charset="0"/>
                <a:cs typeface="Times New Roman" panose="02020603050405020304" pitchFamily="18" charset="0"/>
              </a:rPr>
              <a:t>деятельность Высшей аттестационной комиссии </a:t>
            </a:r>
            <a:r>
              <a:rPr lang="ru-RU" sz="6400" b="1" dirty="0" err="1">
                <a:latin typeface="Times New Roman" panose="02020603050405020304" pitchFamily="18" charset="0"/>
                <a:cs typeface="Times New Roman" panose="02020603050405020304" pitchFamily="18" charset="0"/>
              </a:rPr>
              <a:t>Кыргызской</a:t>
            </a:r>
            <a:endParaRPr lang="ru-RU" sz="6400" b="1" dirty="0">
              <a:latin typeface="Times New Roman" panose="02020603050405020304" pitchFamily="18" charset="0"/>
              <a:cs typeface="Times New Roman" panose="02020603050405020304" pitchFamily="18" charset="0"/>
            </a:endParaRPr>
          </a:p>
          <a:p>
            <a:pPr marL="0" indent="0" algn="ctr">
              <a:buNone/>
            </a:pPr>
            <a:r>
              <a:rPr lang="ru-RU" sz="6400" b="1" dirty="0">
                <a:latin typeface="Times New Roman" panose="02020603050405020304" pitchFamily="18" charset="0"/>
                <a:cs typeface="Times New Roman" panose="02020603050405020304" pitchFamily="18" charset="0"/>
              </a:rPr>
              <a:t>Республики» от 22 августа 2012 года № 578</a:t>
            </a:r>
          </a:p>
          <a:p>
            <a:pPr marL="0" indent="0">
              <a:buNone/>
            </a:pPr>
            <a:endParaRPr lang="ru-RU" sz="6400" dirty="0">
              <a:latin typeface="Times New Roman" panose="02020603050405020304" pitchFamily="18" charset="0"/>
              <a:cs typeface="Times New Roman" panose="02020603050405020304" pitchFamily="18" charset="0"/>
            </a:endParaRPr>
          </a:p>
          <a:p>
            <a:pPr marL="0" indent="0">
              <a:buNone/>
            </a:pPr>
            <a:r>
              <a:rPr lang="ru-RU" sz="6400" u="sng" dirty="0">
                <a:latin typeface="Times New Roman" panose="02020603050405020304" pitchFamily="18" charset="0"/>
                <a:cs typeface="Times New Roman" panose="02020603050405020304" pitchFamily="18" charset="0"/>
              </a:rPr>
              <a:t>пункты 16 и 17 изложить в следующей редакции</a:t>
            </a:r>
            <a:r>
              <a:rPr lang="ru-RU" sz="6400" dirty="0">
                <a:latin typeface="Times New Roman" panose="02020603050405020304" pitchFamily="18" charset="0"/>
                <a:cs typeface="Times New Roman" panose="02020603050405020304" pitchFamily="18" charset="0"/>
              </a:rPr>
              <a:t>:</a:t>
            </a:r>
          </a:p>
          <a:p>
            <a:pPr marL="0" indent="0">
              <a:buNone/>
            </a:pPr>
            <a:r>
              <a:rPr lang="ru-RU" sz="6400" dirty="0">
                <a:latin typeface="Times New Roman" panose="02020603050405020304" pitchFamily="18" charset="0"/>
                <a:cs typeface="Times New Roman" panose="02020603050405020304" pitchFamily="18" charset="0"/>
              </a:rPr>
              <a:t>«16. Основные научные результаты </a:t>
            </a:r>
            <a:r>
              <a:rPr lang="ru-RU" sz="6400" b="1" dirty="0">
                <a:latin typeface="Times New Roman" panose="02020603050405020304" pitchFamily="18" charset="0"/>
                <a:cs typeface="Times New Roman" panose="02020603050405020304" pitchFamily="18" charset="0"/>
              </a:rPr>
              <a:t>докторской диссертации </a:t>
            </a:r>
            <a:r>
              <a:rPr lang="ru-RU" sz="6400" dirty="0">
                <a:latin typeface="Times New Roman" panose="02020603050405020304" pitchFamily="18" charset="0"/>
                <a:cs typeface="Times New Roman" panose="02020603050405020304" pitchFamily="18" charset="0"/>
              </a:rPr>
              <a:t>должны быть опубликованы в научных изданиях, вошедших в </a:t>
            </a:r>
            <a:r>
              <a:rPr lang="ru-RU" sz="6400" u="sng" dirty="0">
                <a:latin typeface="Times New Roman" panose="02020603050405020304" pitchFamily="18" charset="0"/>
                <a:cs typeface="Times New Roman" panose="02020603050405020304" pitchFamily="18" charset="0"/>
              </a:rPr>
              <a:t>Перечень рецензируемых научных изданий, утверждаемый президиумом Высшей аттестационной комиссии </a:t>
            </a:r>
            <a:r>
              <a:rPr lang="ru-RU" sz="6400" u="sng" dirty="0" err="1">
                <a:latin typeface="Times New Roman" panose="02020603050405020304" pitchFamily="18" charset="0"/>
                <a:cs typeface="Times New Roman" panose="02020603050405020304" pitchFamily="18" charset="0"/>
              </a:rPr>
              <a:t>Кыргызской</a:t>
            </a:r>
            <a:r>
              <a:rPr lang="ru-RU" sz="6400" u="sng" dirty="0">
                <a:latin typeface="Times New Roman" panose="02020603050405020304" pitchFamily="18" charset="0"/>
                <a:cs typeface="Times New Roman" panose="02020603050405020304" pitchFamily="18" charset="0"/>
              </a:rPr>
              <a:t> Республики.</a:t>
            </a:r>
          </a:p>
          <a:p>
            <a:pPr marL="0" indent="0">
              <a:buNone/>
            </a:pPr>
            <a:r>
              <a:rPr lang="ru-RU" sz="6400" dirty="0">
                <a:latin typeface="Times New Roman" panose="02020603050405020304" pitchFamily="18" charset="0"/>
                <a:cs typeface="Times New Roman" panose="02020603050405020304" pitchFamily="18" charset="0"/>
              </a:rPr>
              <a:t>Необходимое количество баллов устанавливается решением президиума Комиссии. Балльная оценка каждому научному изданию выставляется решением президиума Комиссии. </a:t>
            </a:r>
          </a:p>
          <a:p>
            <a:pPr marL="0" indent="0">
              <a:buNone/>
            </a:pPr>
            <a:r>
              <a:rPr lang="ru-RU" sz="6400" dirty="0" smtClean="0">
                <a:solidFill>
                  <a:srgbClr val="FF0000"/>
                </a:solidFill>
                <a:latin typeface="Times New Roman" panose="02020603050405020304" pitchFamily="18" charset="0"/>
                <a:cs typeface="Times New Roman" panose="02020603050405020304" pitchFamily="18" charset="0"/>
              </a:rPr>
              <a:t>Обязательно </a:t>
            </a:r>
            <a:r>
              <a:rPr lang="ru-RU" sz="6400" dirty="0">
                <a:solidFill>
                  <a:srgbClr val="FF0000"/>
                </a:solidFill>
                <a:latin typeface="Times New Roman" panose="02020603050405020304" pitchFamily="18" charset="0"/>
                <a:cs typeface="Times New Roman" panose="02020603050405020304" pitchFamily="18" charset="0"/>
              </a:rPr>
              <a:t>наличие у соискателя не менее </a:t>
            </a:r>
            <a:r>
              <a:rPr lang="ru-RU" sz="6400" b="1" dirty="0">
                <a:solidFill>
                  <a:srgbClr val="FF0000"/>
                </a:solidFill>
                <a:latin typeface="Times New Roman" panose="02020603050405020304" pitchFamily="18" charset="0"/>
                <a:cs typeface="Times New Roman" panose="02020603050405020304" pitchFamily="18" charset="0"/>
              </a:rPr>
              <a:t>7</a:t>
            </a:r>
            <a:r>
              <a:rPr lang="ru-RU" sz="6400" dirty="0">
                <a:solidFill>
                  <a:srgbClr val="FF0000"/>
                </a:solidFill>
                <a:latin typeface="Times New Roman" panose="02020603050405020304" pitchFamily="18" charset="0"/>
                <a:cs typeface="Times New Roman" panose="02020603050405020304" pitchFamily="18" charset="0"/>
              </a:rPr>
              <a:t> статей в научных изданиях, индексируемых системами «</a:t>
            </a:r>
            <a:r>
              <a:rPr lang="en-US" sz="6400" dirty="0">
                <a:solidFill>
                  <a:srgbClr val="FF0000"/>
                </a:solidFill>
                <a:latin typeface="Times New Roman" panose="02020603050405020304" pitchFamily="18" charset="0"/>
                <a:cs typeface="Times New Roman" panose="02020603050405020304" pitchFamily="18" charset="0"/>
              </a:rPr>
              <a:t>Scopus</a:t>
            </a:r>
            <a:r>
              <a:rPr lang="ru-RU" sz="6400" dirty="0">
                <a:solidFill>
                  <a:srgbClr val="FF0000"/>
                </a:solidFill>
                <a:latin typeface="Times New Roman" panose="02020603050405020304" pitchFamily="18" charset="0"/>
                <a:cs typeface="Times New Roman" panose="02020603050405020304" pitchFamily="18" charset="0"/>
              </a:rPr>
              <a:t>», «</a:t>
            </a:r>
            <a:r>
              <a:rPr lang="en-US" sz="6400" dirty="0">
                <a:solidFill>
                  <a:srgbClr val="FF0000"/>
                </a:solidFill>
                <a:latin typeface="Times New Roman" panose="02020603050405020304" pitchFamily="18" charset="0"/>
                <a:cs typeface="Times New Roman" panose="02020603050405020304" pitchFamily="18" charset="0"/>
              </a:rPr>
              <a:t>Web of Science</a:t>
            </a:r>
            <a:r>
              <a:rPr lang="ru-RU" sz="6400" dirty="0">
                <a:solidFill>
                  <a:srgbClr val="FF0000"/>
                </a:solidFill>
                <a:latin typeface="Times New Roman" panose="02020603050405020304" pitchFamily="18" charset="0"/>
                <a:cs typeface="Times New Roman" panose="02020603050405020304" pitchFamily="18" charset="0"/>
              </a:rPr>
              <a:t>» или РИНЦ, опубликованных за пределами </a:t>
            </a:r>
            <a:r>
              <a:rPr lang="ru-RU" sz="6400" dirty="0" err="1">
                <a:solidFill>
                  <a:srgbClr val="FF0000"/>
                </a:solidFill>
                <a:latin typeface="Times New Roman" panose="02020603050405020304" pitchFamily="18" charset="0"/>
                <a:cs typeface="Times New Roman" panose="02020603050405020304" pitchFamily="18" charset="0"/>
              </a:rPr>
              <a:t>Кыргызской</a:t>
            </a:r>
            <a:r>
              <a:rPr lang="ru-RU" sz="6400" dirty="0">
                <a:solidFill>
                  <a:srgbClr val="FF0000"/>
                </a:solidFill>
                <a:latin typeface="Times New Roman" panose="02020603050405020304" pitchFamily="18" charset="0"/>
                <a:cs typeface="Times New Roman" panose="02020603050405020304" pitchFamily="18" charset="0"/>
              </a:rPr>
              <a:t> Республики.</a:t>
            </a:r>
          </a:p>
          <a:p>
            <a:pPr marL="0" indent="0">
              <a:buNone/>
            </a:pPr>
            <a:r>
              <a:rPr lang="ru-RU" sz="6400" dirty="0" smtClean="0">
                <a:latin typeface="Times New Roman" panose="02020603050405020304" pitchFamily="18" charset="0"/>
                <a:cs typeface="Times New Roman" panose="02020603050405020304" pitchFamily="18" charset="0"/>
              </a:rPr>
              <a:t>Перечень </a:t>
            </a:r>
            <a:r>
              <a:rPr lang="ru-RU" sz="6400" dirty="0">
                <a:latin typeface="Times New Roman" panose="02020603050405020304" pitchFamily="18" charset="0"/>
                <a:cs typeface="Times New Roman" panose="02020603050405020304" pitchFamily="18" charset="0"/>
              </a:rPr>
              <a:t>рецензируемых научных изданий формируется Комиссией по ходатайству редакции научного периодического издания на основе рекомендаций экспертного совета и обновляется каждые два года</a:t>
            </a:r>
            <a:r>
              <a:rPr lang="ru-RU" sz="6400" dirty="0" smtClean="0">
                <a:latin typeface="Times New Roman" panose="02020603050405020304" pitchFamily="18" charset="0"/>
                <a:cs typeface="Times New Roman" panose="02020603050405020304" pitchFamily="18" charset="0"/>
              </a:rPr>
              <a:t>.</a:t>
            </a:r>
          </a:p>
          <a:p>
            <a:pPr marL="0" indent="0">
              <a:buNone/>
            </a:pPr>
            <a:r>
              <a:rPr lang="en-US" sz="6400" dirty="0" smtClean="0">
                <a:hlinkClick r:id="rId2"/>
              </a:rPr>
              <a:t>http</a:t>
            </a:r>
            <a:r>
              <a:rPr lang="en-US" sz="6400" dirty="0">
                <a:hlinkClick r:id="rId2"/>
              </a:rPr>
              <a:t>://</a:t>
            </a:r>
            <a:r>
              <a:rPr lang="en-US" sz="6400" dirty="0" smtClean="0">
                <a:hlinkClick r:id="rId2"/>
              </a:rPr>
              <a:t>www.nakkr.kg/main.html</a:t>
            </a:r>
            <a:endParaRPr lang="ru-RU" sz="6400" dirty="0" smtClean="0"/>
          </a:p>
          <a:p>
            <a:pPr marL="0" indent="0">
              <a:buNone/>
            </a:pPr>
            <a:endParaRPr lang="ru-RU" sz="2900" dirty="0" smtClean="0"/>
          </a:p>
          <a:p>
            <a:pPr marL="0" indent="0">
              <a:buNone/>
            </a:pPr>
            <a:r>
              <a:rPr lang="ru-RU" sz="2200" dirty="0"/>
              <a:t> </a:t>
            </a:r>
          </a:p>
          <a:p>
            <a:pPr marL="0" indent="0">
              <a:buNone/>
            </a:pPr>
            <a:endParaRPr lang="ru-RU" dirty="0"/>
          </a:p>
        </p:txBody>
      </p:sp>
      <p:sp>
        <p:nvSpPr>
          <p:cNvPr id="7" name="Нижний колонтитул 6"/>
          <p:cNvSpPr>
            <a:spLocks noGrp="1"/>
          </p:cNvSpPr>
          <p:nvPr>
            <p:ph type="ftr" sz="quarter" idx="11"/>
          </p:nvPr>
        </p:nvSpPr>
        <p:spPr>
          <a:xfrm>
            <a:off x="1942414" y="6309320"/>
            <a:ext cx="6878057" cy="288032"/>
          </a:xfrm>
        </p:spPr>
        <p:txBody>
          <a:bodyPr/>
          <a:lstStyle/>
          <a:p>
            <a:pPr algn="ctr"/>
            <a:r>
              <a:rPr lang="ru-RU" dirty="0"/>
              <a:t>© О.Н. Римская. О публикациях результатов  научных исследований для защиты диссертаций. 2016</a:t>
            </a:r>
          </a:p>
          <a:p>
            <a:endParaRPr lang="ru-RU" b="1" dirty="0"/>
          </a:p>
        </p:txBody>
      </p:sp>
      <p:sp>
        <p:nvSpPr>
          <p:cNvPr id="8" name="Номер слайда 7"/>
          <p:cNvSpPr>
            <a:spLocks noGrp="1"/>
          </p:cNvSpPr>
          <p:nvPr>
            <p:ph type="sldNum" sz="quarter" idx="12"/>
          </p:nvPr>
        </p:nvSpPr>
        <p:spPr/>
        <p:txBody>
          <a:bodyPr/>
          <a:lstStyle/>
          <a:p>
            <a:fld id="{29B06A9B-9058-479F-8987-12533EA81BD4}" type="slidenum">
              <a:rPr lang="ru-RU" smtClean="0"/>
              <a:pPr/>
              <a:t>3</a:t>
            </a:fld>
            <a:endParaRPr lang="ru-RU" dirty="0"/>
          </a:p>
        </p:txBody>
      </p:sp>
    </p:spTree>
    <p:extLst>
      <p:ext uri="{BB962C8B-B14F-4D97-AF65-F5344CB8AC3E}">
        <p14:creationId xmlns:p14="http://schemas.microsoft.com/office/powerpoint/2010/main" val="3648087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260648"/>
            <a:ext cx="6589199" cy="527135"/>
          </a:xfrm>
        </p:spPr>
        <p:txBody>
          <a:bodyPr>
            <a:normAutofit/>
          </a:bodyPr>
          <a:lstStyle/>
          <a:p>
            <a:pPr algn="ctr"/>
            <a:r>
              <a:rPr lang="ru-RU" sz="1800" b="1" dirty="0" smtClean="0">
                <a:latin typeface="Times New Roman" panose="02020603050405020304" pitchFamily="18" charset="0"/>
                <a:cs typeface="Times New Roman" panose="02020603050405020304" pitchFamily="18" charset="0"/>
              </a:rPr>
              <a:t>Нормативные документы </a:t>
            </a:r>
            <a:r>
              <a:rPr lang="ru-RU" sz="1800" b="1" dirty="0" err="1" smtClean="0">
                <a:latin typeface="Times New Roman" panose="02020603050405020304" pitchFamily="18" charset="0"/>
                <a:cs typeface="Times New Roman" panose="02020603050405020304" pitchFamily="18" charset="0"/>
              </a:rPr>
              <a:t>Кыргызской</a:t>
            </a:r>
            <a:r>
              <a:rPr lang="ru-RU" sz="1800" b="1" dirty="0" smtClean="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Республики</a:t>
            </a:r>
            <a:endParaRPr lang="ru-RU" sz="1800" dirty="0"/>
          </a:p>
        </p:txBody>
      </p:sp>
      <p:sp>
        <p:nvSpPr>
          <p:cNvPr id="3" name="Объект 2"/>
          <p:cNvSpPr>
            <a:spLocks noGrp="1"/>
          </p:cNvSpPr>
          <p:nvPr>
            <p:ph idx="1"/>
          </p:nvPr>
        </p:nvSpPr>
        <p:spPr>
          <a:xfrm>
            <a:off x="1942415" y="980728"/>
            <a:ext cx="6591985" cy="4930494"/>
          </a:xfrm>
        </p:spPr>
        <p:txBody>
          <a:bodyPr>
            <a:normAutofit fontScale="25000" lnSpcReduction="20000"/>
          </a:bodyPr>
          <a:lstStyle/>
          <a:p>
            <a:pPr marL="0" indent="0" algn="ctr">
              <a:buNone/>
            </a:pPr>
            <a:r>
              <a:rPr lang="ru-RU" sz="6400" b="1" dirty="0" smtClean="0">
                <a:latin typeface="Times New Roman" panose="02020603050405020304" pitchFamily="18" charset="0"/>
                <a:cs typeface="Times New Roman" panose="02020603050405020304" pitchFamily="18" charset="0"/>
              </a:rPr>
              <a:t>О внесении изменений и дополнений</a:t>
            </a:r>
          </a:p>
          <a:p>
            <a:pPr marL="0" indent="0" algn="ctr">
              <a:buNone/>
            </a:pPr>
            <a:r>
              <a:rPr lang="ru-RU" sz="6400" b="1" dirty="0" smtClean="0">
                <a:latin typeface="Times New Roman" panose="02020603050405020304" pitchFamily="18" charset="0"/>
                <a:cs typeface="Times New Roman" panose="02020603050405020304" pitchFamily="18" charset="0"/>
              </a:rPr>
              <a:t>в постановление Правительства </a:t>
            </a:r>
            <a:r>
              <a:rPr lang="ru-RU" sz="6400" b="1" dirty="0" err="1" smtClean="0">
                <a:latin typeface="Times New Roman" panose="02020603050405020304" pitchFamily="18" charset="0"/>
                <a:cs typeface="Times New Roman" panose="02020603050405020304" pitchFamily="18" charset="0"/>
              </a:rPr>
              <a:t>Кыргызской</a:t>
            </a:r>
            <a:r>
              <a:rPr lang="ru-RU" sz="6400" b="1" dirty="0" smtClean="0">
                <a:latin typeface="Times New Roman" panose="02020603050405020304" pitchFamily="18" charset="0"/>
                <a:cs typeface="Times New Roman" panose="02020603050405020304" pitchFamily="18" charset="0"/>
              </a:rPr>
              <a:t> Республики</a:t>
            </a:r>
          </a:p>
          <a:p>
            <a:pPr marL="0" indent="0" algn="ctr">
              <a:buNone/>
            </a:pPr>
            <a:r>
              <a:rPr lang="ru-RU" sz="6400" b="1" dirty="0" smtClean="0">
                <a:latin typeface="Times New Roman" panose="02020603050405020304" pitchFamily="18" charset="0"/>
                <a:cs typeface="Times New Roman" panose="02020603050405020304" pitchFamily="18" charset="0"/>
              </a:rPr>
              <a:t>«Об утверждении нормативных правовых актов, регулирующих</a:t>
            </a:r>
          </a:p>
          <a:p>
            <a:pPr marL="0" indent="0" algn="ctr">
              <a:buNone/>
            </a:pPr>
            <a:r>
              <a:rPr lang="ru-RU" sz="6400" b="1" dirty="0" smtClean="0">
                <a:latin typeface="Times New Roman" panose="02020603050405020304" pitchFamily="18" charset="0"/>
                <a:cs typeface="Times New Roman" panose="02020603050405020304" pitchFamily="18" charset="0"/>
              </a:rPr>
              <a:t>деятельность Высшей аттестационной комиссии </a:t>
            </a:r>
            <a:r>
              <a:rPr lang="ru-RU" sz="6400" b="1" dirty="0" err="1" smtClean="0">
                <a:latin typeface="Times New Roman" panose="02020603050405020304" pitchFamily="18" charset="0"/>
                <a:cs typeface="Times New Roman" panose="02020603050405020304" pitchFamily="18" charset="0"/>
              </a:rPr>
              <a:t>Кыргызской</a:t>
            </a:r>
            <a:endParaRPr lang="ru-RU" sz="6400" b="1" dirty="0" smtClean="0">
              <a:latin typeface="Times New Roman" panose="02020603050405020304" pitchFamily="18" charset="0"/>
              <a:cs typeface="Times New Roman" panose="02020603050405020304" pitchFamily="18" charset="0"/>
            </a:endParaRPr>
          </a:p>
          <a:p>
            <a:pPr marL="0" indent="0" algn="ctr">
              <a:buNone/>
            </a:pPr>
            <a:r>
              <a:rPr lang="ru-RU" sz="6400" b="1" dirty="0" smtClean="0">
                <a:latin typeface="Times New Roman" panose="02020603050405020304" pitchFamily="18" charset="0"/>
                <a:cs typeface="Times New Roman" panose="02020603050405020304" pitchFamily="18" charset="0"/>
              </a:rPr>
              <a:t>Республики» от 22 августа 2012 года № 578</a:t>
            </a:r>
          </a:p>
          <a:p>
            <a:endParaRPr lang="ru-RU" sz="6400" dirty="0">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ru-RU" sz="6400" dirty="0">
                <a:latin typeface="Times New Roman" panose="02020603050405020304" pitchFamily="18" charset="0"/>
                <a:cs typeface="Times New Roman" panose="02020603050405020304" pitchFamily="18" charset="0"/>
              </a:rPr>
              <a:t>20. Основные научные результаты </a:t>
            </a:r>
            <a:r>
              <a:rPr lang="ru-RU" sz="6400" b="1" dirty="0">
                <a:latin typeface="Times New Roman" panose="02020603050405020304" pitchFamily="18" charset="0"/>
                <a:cs typeface="Times New Roman" panose="02020603050405020304" pitchFamily="18" charset="0"/>
              </a:rPr>
              <a:t>кандидатской диссертации </a:t>
            </a:r>
            <a:r>
              <a:rPr lang="ru-RU" sz="6400" dirty="0">
                <a:latin typeface="Times New Roman" panose="02020603050405020304" pitchFamily="18" charset="0"/>
                <a:cs typeface="Times New Roman" panose="02020603050405020304" pitchFamily="18" charset="0"/>
              </a:rPr>
              <a:t>должны быть опубликованы в научных изданиях, вошедших в Перечень рецензируемых научных изданий</a:t>
            </a:r>
            <a:r>
              <a:rPr lang="ru-RU" sz="6400" dirty="0" smtClean="0">
                <a:latin typeface="Times New Roman" panose="02020603050405020304" pitchFamily="18" charset="0"/>
                <a:cs typeface="Times New Roman" panose="02020603050405020304" pitchFamily="18" charset="0"/>
              </a:rPr>
              <a:t>.</a:t>
            </a:r>
          </a:p>
          <a:p>
            <a:pPr marL="0" indent="0">
              <a:lnSpc>
                <a:spcPct val="170000"/>
              </a:lnSpc>
              <a:spcBef>
                <a:spcPts val="0"/>
              </a:spcBef>
              <a:buNone/>
            </a:pPr>
            <a:r>
              <a:rPr lang="ru-RU" sz="6400" dirty="0" smtClean="0">
                <a:latin typeface="Times New Roman" panose="02020603050405020304" pitchFamily="18" charset="0"/>
                <a:cs typeface="Times New Roman" panose="02020603050405020304" pitchFamily="18" charset="0"/>
              </a:rPr>
              <a:t>Необходимое </a:t>
            </a:r>
            <a:r>
              <a:rPr lang="ru-RU" sz="6400" dirty="0">
                <a:latin typeface="Times New Roman" panose="02020603050405020304" pitchFamily="18" charset="0"/>
                <a:cs typeface="Times New Roman" panose="02020603050405020304" pitchFamily="18" charset="0"/>
              </a:rPr>
              <a:t>количество баллов устанавливается решением президиума Комиссии.</a:t>
            </a:r>
          </a:p>
          <a:p>
            <a:pPr marL="0" indent="0">
              <a:lnSpc>
                <a:spcPct val="170000"/>
              </a:lnSpc>
              <a:spcBef>
                <a:spcPts val="0"/>
              </a:spcBef>
              <a:buNone/>
            </a:pPr>
            <a:r>
              <a:rPr lang="ru-RU" sz="6400" dirty="0">
                <a:solidFill>
                  <a:srgbClr val="FF0000"/>
                </a:solidFill>
                <a:latin typeface="Times New Roman" panose="02020603050405020304" pitchFamily="18" charset="0"/>
                <a:cs typeface="Times New Roman" panose="02020603050405020304" pitchFamily="18" charset="0"/>
              </a:rPr>
              <a:t>Обязательно наличие у соискателя не менее </a:t>
            </a:r>
            <a:r>
              <a:rPr lang="ru-RU" sz="6400" b="1" dirty="0">
                <a:solidFill>
                  <a:srgbClr val="FF0000"/>
                </a:solidFill>
                <a:latin typeface="Times New Roman" panose="02020603050405020304" pitchFamily="18" charset="0"/>
                <a:cs typeface="Times New Roman" panose="02020603050405020304" pitchFamily="18" charset="0"/>
              </a:rPr>
              <a:t>2</a:t>
            </a:r>
            <a:r>
              <a:rPr lang="ru-RU" sz="6400" dirty="0">
                <a:solidFill>
                  <a:srgbClr val="FF0000"/>
                </a:solidFill>
                <a:latin typeface="Times New Roman" panose="02020603050405020304" pitchFamily="18" charset="0"/>
                <a:cs typeface="Times New Roman" panose="02020603050405020304" pitchFamily="18" charset="0"/>
              </a:rPr>
              <a:t> статей в научных изданиях, индексируемых системами </a:t>
            </a:r>
            <a:r>
              <a:rPr lang="en-US" sz="6400" b="1" dirty="0" smtClean="0">
                <a:solidFill>
                  <a:srgbClr val="FF0000"/>
                </a:solidFill>
                <a:latin typeface="Times New Roman" panose="02020603050405020304" pitchFamily="18" charset="0"/>
                <a:cs typeface="Times New Roman" panose="02020603050405020304" pitchFamily="18" charset="0"/>
              </a:rPr>
              <a:t>Scopus</a:t>
            </a:r>
            <a:r>
              <a:rPr lang="ru-RU" sz="6400" b="1" dirty="0" smtClean="0">
                <a:solidFill>
                  <a:srgbClr val="FF0000"/>
                </a:solidFill>
                <a:latin typeface="Times New Roman" panose="02020603050405020304" pitchFamily="18" charset="0"/>
                <a:cs typeface="Times New Roman" panose="02020603050405020304" pitchFamily="18" charset="0"/>
              </a:rPr>
              <a:t>, </a:t>
            </a:r>
            <a:r>
              <a:rPr lang="en-US" sz="6400" b="1" dirty="0" smtClean="0">
                <a:solidFill>
                  <a:srgbClr val="FF0000"/>
                </a:solidFill>
                <a:latin typeface="Times New Roman" panose="02020603050405020304" pitchFamily="18" charset="0"/>
                <a:cs typeface="Times New Roman" panose="02020603050405020304" pitchFamily="18" charset="0"/>
              </a:rPr>
              <a:t>Web </a:t>
            </a:r>
            <a:r>
              <a:rPr lang="en-US" sz="6400" b="1" dirty="0">
                <a:solidFill>
                  <a:srgbClr val="FF0000"/>
                </a:solidFill>
                <a:latin typeface="Times New Roman" panose="02020603050405020304" pitchFamily="18" charset="0"/>
                <a:cs typeface="Times New Roman" panose="02020603050405020304" pitchFamily="18" charset="0"/>
              </a:rPr>
              <a:t>of </a:t>
            </a:r>
            <a:r>
              <a:rPr lang="en-US" sz="6400" b="1" dirty="0" smtClean="0">
                <a:solidFill>
                  <a:srgbClr val="FF0000"/>
                </a:solidFill>
                <a:latin typeface="Times New Roman" panose="02020603050405020304" pitchFamily="18" charset="0"/>
                <a:cs typeface="Times New Roman" panose="02020603050405020304" pitchFamily="18" charset="0"/>
              </a:rPr>
              <a:t>Science</a:t>
            </a:r>
            <a:r>
              <a:rPr lang="ru-RU" sz="6400" dirty="0" smtClean="0">
                <a:solidFill>
                  <a:srgbClr val="FF0000"/>
                </a:solidFill>
                <a:latin typeface="Times New Roman" panose="02020603050405020304" pitchFamily="18" charset="0"/>
                <a:cs typeface="Times New Roman" panose="02020603050405020304" pitchFamily="18" charset="0"/>
              </a:rPr>
              <a:t> </a:t>
            </a:r>
            <a:r>
              <a:rPr lang="ru-RU" sz="6400" dirty="0">
                <a:solidFill>
                  <a:srgbClr val="FF0000"/>
                </a:solidFill>
                <a:latin typeface="Times New Roman" panose="02020603050405020304" pitchFamily="18" charset="0"/>
                <a:cs typeface="Times New Roman" panose="02020603050405020304" pitchFamily="18" charset="0"/>
              </a:rPr>
              <a:t>или </a:t>
            </a:r>
            <a:r>
              <a:rPr lang="ru-RU" sz="6400" b="1" dirty="0">
                <a:solidFill>
                  <a:srgbClr val="FF0000"/>
                </a:solidFill>
                <a:latin typeface="Times New Roman" panose="02020603050405020304" pitchFamily="18" charset="0"/>
                <a:cs typeface="Times New Roman" panose="02020603050405020304" pitchFamily="18" charset="0"/>
              </a:rPr>
              <a:t>РИНЦ,</a:t>
            </a:r>
            <a:r>
              <a:rPr lang="ru-RU" sz="6400" dirty="0">
                <a:solidFill>
                  <a:srgbClr val="FF0000"/>
                </a:solidFill>
                <a:latin typeface="Times New Roman" panose="02020603050405020304" pitchFamily="18" charset="0"/>
                <a:cs typeface="Times New Roman" panose="02020603050405020304" pitchFamily="18" charset="0"/>
              </a:rPr>
              <a:t> опубликованных </a:t>
            </a:r>
            <a:r>
              <a:rPr lang="ru-RU" sz="6400" b="1" dirty="0">
                <a:solidFill>
                  <a:srgbClr val="FF0000"/>
                </a:solidFill>
                <a:latin typeface="Times New Roman" panose="02020603050405020304" pitchFamily="18" charset="0"/>
                <a:cs typeface="Times New Roman" panose="02020603050405020304" pitchFamily="18" charset="0"/>
              </a:rPr>
              <a:t>за пределами </a:t>
            </a:r>
            <a:r>
              <a:rPr lang="ru-RU" sz="6400" b="1" dirty="0" err="1">
                <a:solidFill>
                  <a:srgbClr val="FF0000"/>
                </a:solidFill>
                <a:latin typeface="Times New Roman" panose="02020603050405020304" pitchFamily="18" charset="0"/>
                <a:cs typeface="Times New Roman" panose="02020603050405020304" pitchFamily="18" charset="0"/>
              </a:rPr>
              <a:t>Кыргызской</a:t>
            </a:r>
            <a:r>
              <a:rPr lang="ru-RU" sz="6400" b="1" dirty="0">
                <a:solidFill>
                  <a:srgbClr val="FF0000"/>
                </a:solidFill>
                <a:latin typeface="Times New Roman" panose="02020603050405020304" pitchFamily="18" charset="0"/>
                <a:cs typeface="Times New Roman" panose="02020603050405020304" pitchFamily="18" charset="0"/>
              </a:rPr>
              <a:t> Республики</a:t>
            </a:r>
            <a:r>
              <a:rPr lang="ru-RU" sz="6400" dirty="0" smtClean="0">
                <a:solidFill>
                  <a:srgbClr val="FF0000"/>
                </a:solidFill>
                <a:latin typeface="Times New Roman" panose="02020603050405020304" pitchFamily="18" charset="0"/>
                <a:cs typeface="Times New Roman" panose="02020603050405020304" pitchFamily="18" charset="0"/>
              </a:rPr>
              <a:t>.»</a:t>
            </a:r>
            <a:endParaRPr lang="ru-RU" sz="6400" dirty="0">
              <a:solidFill>
                <a:srgbClr val="FF0000"/>
              </a:solidFill>
              <a:latin typeface="Times New Roman" panose="02020603050405020304" pitchFamily="18" charset="0"/>
              <a:cs typeface="Times New Roman" panose="02020603050405020304" pitchFamily="18" charset="0"/>
            </a:endParaRPr>
          </a:p>
          <a:p>
            <a:r>
              <a:rPr lang="en-US" sz="6400" dirty="0" smtClean="0">
                <a:latin typeface="Times New Roman" panose="02020603050405020304" pitchFamily="18" charset="0"/>
                <a:cs typeface="Times New Roman" panose="02020603050405020304" pitchFamily="18" charset="0"/>
                <a:hlinkClick r:id="rId3"/>
              </a:rPr>
              <a:t>http</a:t>
            </a:r>
            <a:r>
              <a:rPr lang="en-US" sz="6400" dirty="0">
                <a:latin typeface="Times New Roman" panose="02020603050405020304" pitchFamily="18" charset="0"/>
                <a:cs typeface="Times New Roman" panose="02020603050405020304" pitchFamily="18" charset="0"/>
                <a:hlinkClick r:id="rId3"/>
              </a:rPr>
              <a:t>://</a:t>
            </a:r>
            <a:r>
              <a:rPr lang="en-US" sz="6400" dirty="0" smtClean="0">
                <a:latin typeface="Times New Roman" panose="02020603050405020304" pitchFamily="18" charset="0"/>
                <a:cs typeface="Times New Roman" panose="02020603050405020304" pitchFamily="18" charset="0"/>
                <a:hlinkClick r:id="rId3"/>
              </a:rPr>
              <a:t>www.nakkr.kg/main.html</a:t>
            </a:r>
            <a:endParaRPr lang="ru-RU" sz="6400" dirty="0" smtClean="0">
              <a:latin typeface="Times New Roman" panose="02020603050405020304" pitchFamily="18" charset="0"/>
              <a:cs typeface="Times New Roman" panose="02020603050405020304" pitchFamily="18" charset="0"/>
            </a:endParaRPr>
          </a:p>
          <a:p>
            <a:endParaRPr lang="ru-RU" sz="3000" dirty="0"/>
          </a:p>
          <a:p>
            <a:endParaRPr lang="ru-RU" sz="1400" dirty="0"/>
          </a:p>
          <a:p>
            <a:endParaRPr lang="ru-RU" dirty="0"/>
          </a:p>
        </p:txBody>
      </p:sp>
      <p:sp>
        <p:nvSpPr>
          <p:cNvPr id="4" name="Нижний колонтитул 3"/>
          <p:cNvSpPr>
            <a:spLocks noGrp="1"/>
          </p:cNvSpPr>
          <p:nvPr>
            <p:ph type="ftr" sz="quarter" idx="11"/>
          </p:nvPr>
        </p:nvSpPr>
        <p:spPr>
          <a:xfrm>
            <a:off x="1096206" y="6309320"/>
            <a:ext cx="7652257" cy="360040"/>
          </a:xfrm>
        </p:spPr>
        <p:txBody>
          <a:bodyPr/>
          <a:lstStyle/>
          <a:p>
            <a:pPr algn="ctr"/>
            <a:endParaRPr lang="ru-RU" dirty="0" smtClean="0"/>
          </a:p>
          <a:p>
            <a:pPr algn="ctr"/>
            <a:r>
              <a:rPr lang="ru-RU" sz="1050" dirty="0" smtClean="0"/>
              <a:t>© </a:t>
            </a:r>
            <a:r>
              <a:rPr lang="ru-RU" sz="1050" dirty="0"/>
              <a:t>О.Н. Римская. О публикациях результатов  научных исследований для защиты диссертаций. 2016</a:t>
            </a:r>
          </a:p>
          <a:p>
            <a:endParaRPr lang="ru-RU" b="1" dirty="0"/>
          </a:p>
          <a:p>
            <a:r>
              <a:rPr lang="ru-RU" dirty="0" smtClean="0"/>
              <a:t>. </a:t>
            </a:r>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4</a:t>
            </a:fld>
            <a:endParaRPr lang="ru-RU" dirty="0"/>
          </a:p>
        </p:txBody>
      </p:sp>
    </p:spTree>
    <p:extLst>
      <p:ext uri="{BB962C8B-B14F-4D97-AF65-F5344CB8AC3E}">
        <p14:creationId xmlns:p14="http://schemas.microsoft.com/office/powerpoint/2010/main" val="141846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63688" y="620688"/>
            <a:ext cx="6591985" cy="5218526"/>
          </a:xfrm>
        </p:spPr>
        <p:txBody>
          <a:bodyPr>
            <a:normAutofit lnSpcReduction="10000"/>
          </a:bodyPr>
          <a:lstStyle/>
          <a:p>
            <a:pPr marL="0" indent="0" algn="just">
              <a:buNone/>
            </a:pPr>
            <a:r>
              <a:rPr lang="ru-RU" dirty="0" smtClean="0"/>
              <a:t>	</a:t>
            </a:r>
          </a:p>
          <a:p>
            <a:pPr marL="0" indent="0" algn="jus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Позиционирование </a:t>
            </a:r>
            <a:r>
              <a:rPr lang="ru-RU" dirty="0">
                <a:latin typeface="Times New Roman" panose="02020603050405020304" pitchFamily="18" charset="0"/>
                <a:cs typeface="Times New Roman" panose="02020603050405020304" pitchFamily="18" charset="0"/>
              </a:rPr>
              <a:t>страны по уровню науки и технологий в соответствии с международными критериями является важной составляющей определения места страны в мире в целом.</a:t>
            </a:r>
          </a:p>
          <a:p>
            <a:pPr marL="0" indent="0" algn="just">
              <a:buNone/>
            </a:pPr>
            <a:r>
              <a:rPr lang="ru-RU" dirty="0">
                <a:latin typeface="Times New Roman" panose="02020603050405020304" pitchFamily="18" charset="0"/>
                <a:cs typeface="Times New Roman" panose="02020603050405020304" pitchFamily="18" charset="0"/>
              </a:rPr>
              <a:t>	В связи с вышесказанным становятся все более актуальными постоянное изучение и анализ информации по индексам цитирования </a:t>
            </a:r>
            <a:r>
              <a:rPr lang="ru-RU" b="1" dirty="0" err="1">
                <a:latin typeface="Times New Roman" panose="02020603050405020304" pitchFamily="18" charset="0"/>
                <a:cs typeface="Times New Roman" panose="02020603050405020304" pitchFamily="18" charset="0"/>
              </a:rPr>
              <a:t>Web</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of</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Science</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a:t>
            </a:r>
            <a:r>
              <a:rPr lang="ru-RU" b="1" dirty="0" err="1">
                <a:latin typeface="Times New Roman" panose="02020603050405020304" pitchFamily="18" charset="0"/>
                <a:cs typeface="Times New Roman" panose="02020603050405020304" pitchFamily="18" charset="0"/>
              </a:rPr>
              <a:t>Scopus</a:t>
            </a:r>
            <a:r>
              <a:rPr lang="ru-RU" dirty="0">
                <a:latin typeface="Times New Roman" panose="02020603050405020304" pitchFamily="18" charset="0"/>
                <a:cs typeface="Times New Roman" panose="02020603050405020304" pitchFamily="18" charset="0"/>
              </a:rPr>
              <a:t>, которые служат основными инструментами для определения тенденций развития науки и технологий  и основными источниками данных, учитываемых при оценке результативности научной деятельности организаций, конкретных ученых и построении рейтингов организаций. </a:t>
            </a:r>
          </a:p>
          <a:p>
            <a:pPr marL="0" indent="0" algn="just">
              <a:buNone/>
            </a:pPr>
            <a:r>
              <a:rPr lang="ru-RU" dirty="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rPr>
              <a:t>Высоких </a:t>
            </a:r>
            <a:r>
              <a:rPr lang="ru-RU" u="sng" dirty="0" err="1">
                <a:latin typeface="Times New Roman" panose="02020603050405020304" pitchFamily="18" charset="0"/>
                <a:cs typeface="Times New Roman" panose="02020603050405020304" pitchFamily="18" charset="0"/>
              </a:rPr>
              <a:t>библиометрических</a:t>
            </a:r>
            <a:r>
              <a:rPr lang="ru-RU" u="sng" dirty="0">
                <a:latin typeface="Times New Roman" panose="02020603050405020304" pitchFamily="18" charset="0"/>
                <a:cs typeface="Times New Roman" panose="02020603050405020304" pitchFamily="18" charset="0"/>
              </a:rPr>
              <a:t> показателей возможно достичь двумя основными путями</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увеличением доли публикаций </a:t>
            </a:r>
            <a:r>
              <a:rPr lang="ru-RU" dirty="0" smtClean="0">
                <a:latin typeface="Times New Roman" panose="02020603050405020304" pitchFamily="18" charset="0"/>
                <a:cs typeface="Times New Roman" panose="02020603050405020304" pitchFamily="18" charset="0"/>
              </a:rPr>
              <a:t>ученых </a:t>
            </a:r>
            <a:r>
              <a:rPr lang="ru-RU" dirty="0">
                <a:latin typeface="Times New Roman" panose="02020603050405020304" pitchFamily="18" charset="0"/>
                <a:cs typeface="Times New Roman" panose="02020603050405020304" pitchFamily="18" charset="0"/>
              </a:rPr>
              <a:t>в ведущих зарубежных журналах;</a:t>
            </a:r>
          </a:p>
          <a:p>
            <a:pPr algn="just"/>
            <a:r>
              <a:rPr lang="ru-RU" dirty="0">
                <a:latin typeface="Times New Roman" panose="02020603050405020304" pitchFamily="18" charset="0"/>
                <a:cs typeface="Times New Roman" panose="02020603050405020304" pitchFamily="18" charset="0"/>
              </a:rPr>
              <a:t>увеличением доли публикаций из </a:t>
            </a:r>
            <a:r>
              <a:rPr lang="ru-RU" dirty="0" smtClean="0">
                <a:latin typeface="Times New Roman" panose="02020603050405020304" pitchFamily="18" charset="0"/>
                <a:cs typeface="Times New Roman" panose="02020603050405020304" pitchFamily="18" charset="0"/>
              </a:rPr>
              <a:t>журналов</a:t>
            </a:r>
            <a:r>
              <a:rPr lang="ru-RU" dirty="0">
                <a:latin typeface="Times New Roman" panose="02020603050405020304" pitchFamily="18" charset="0"/>
                <a:cs typeface="Times New Roman" panose="02020603050405020304" pitchFamily="18" charset="0"/>
              </a:rPr>
              <a:t>, включаемых в эти индексы цитирования.</a:t>
            </a:r>
          </a:p>
          <a:p>
            <a:endParaRPr lang="ru-RU" dirty="0"/>
          </a:p>
          <a:p>
            <a:pPr marL="0" indent="0">
              <a:buNone/>
            </a:pPr>
            <a:endParaRPr lang="ru-RU" dirty="0"/>
          </a:p>
        </p:txBody>
      </p:sp>
      <p:sp>
        <p:nvSpPr>
          <p:cNvPr id="4" name="Нижний колонтитул 3"/>
          <p:cNvSpPr>
            <a:spLocks noGrp="1"/>
          </p:cNvSpPr>
          <p:nvPr>
            <p:ph type="ftr" sz="quarter" idx="11"/>
          </p:nvPr>
        </p:nvSpPr>
        <p:spPr>
          <a:xfrm>
            <a:off x="1187624" y="6135809"/>
            <a:ext cx="7632847" cy="389535"/>
          </a:xfrm>
        </p:spPr>
        <p:txBody>
          <a:bodyPr/>
          <a:lstStyle/>
          <a:p>
            <a:pPr algn="ctr"/>
            <a:endParaRPr lang="ru-RU" dirty="0" smtClean="0"/>
          </a:p>
          <a:p>
            <a:pPr algn="ctr"/>
            <a:r>
              <a:rPr lang="ru-RU" dirty="0" smtClean="0"/>
              <a:t>© </a:t>
            </a:r>
            <a:r>
              <a:rPr lang="ru-RU" dirty="0"/>
              <a:t>О.Н. Римская. О публикациях результатов  научных исследований для защиты диссертаций. 2016</a:t>
            </a:r>
          </a:p>
          <a:p>
            <a:endParaRPr lang="ru-RU" b="1" dirty="0"/>
          </a:p>
          <a:p>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5</a:t>
            </a:fld>
            <a:endParaRPr lang="ru-RU" dirty="0"/>
          </a:p>
        </p:txBody>
      </p:sp>
    </p:spTree>
    <p:extLst>
      <p:ext uri="{BB962C8B-B14F-4D97-AF65-F5344CB8AC3E}">
        <p14:creationId xmlns:p14="http://schemas.microsoft.com/office/powerpoint/2010/main" val="3898141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260648"/>
            <a:ext cx="6589199" cy="423485"/>
          </a:xfrm>
        </p:spPr>
        <p:txBody>
          <a:bodyPr>
            <a:normAutofit/>
          </a:bodyPr>
          <a:lstStyle/>
          <a:p>
            <a:r>
              <a:rPr lang="ru-RU" sz="1800" b="1" dirty="0" smtClean="0"/>
              <a:t>Немного истории…..</a:t>
            </a:r>
            <a:endParaRPr lang="ru-RU" sz="1800" b="1" dirty="0"/>
          </a:p>
        </p:txBody>
      </p:sp>
      <p:sp>
        <p:nvSpPr>
          <p:cNvPr id="3" name="Объект 2"/>
          <p:cNvSpPr>
            <a:spLocks noGrp="1"/>
          </p:cNvSpPr>
          <p:nvPr>
            <p:ph idx="1"/>
          </p:nvPr>
        </p:nvSpPr>
        <p:spPr>
          <a:xfrm>
            <a:off x="827585" y="787782"/>
            <a:ext cx="8136902" cy="5123439"/>
          </a:xfrm>
        </p:spPr>
        <p:txBody>
          <a:bodyPr>
            <a:noAutofit/>
          </a:bodyPr>
          <a:lstStyle/>
          <a:p>
            <a:r>
              <a:rPr lang="ru-RU" sz="1500" dirty="0">
                <a:latin typeface="Times New Roman" panose="02020603050405020304" pitchFamily="18" charset="0"/>
                <a:cs typeface="Times New Roman" panose="02020603050405020304" pitchFamily="18" charset="0"/>
              </a:rPr>
              <a:t>Самыми авторитетными из существующих международных систем цитирования, чьи индексы признаются во всем мире, являются: </a:t>
            </a:r>
            <a:r>
              <a:rPr lang="ru-RU" sz="1500" b="1" dirty="0">
                <a:latin typeface="Times New Roman" panose="02020603050405020304" pitchFamily="18" charset="0"/>
                <a:cs typeface="Times New Roman" panose="02020603050405020304" pitchFamily="18" charset="0"/>
              </a:rPr>
              <a:t>«</a:t>
            </a:r>
            <a:r>
              <a:rPr lang="ru-RU" sz="1500" b="1" dirty="0" err="1">
                <a:latin typeface="Times New Roman" panose="02020603050405020304" pitchFamily="18" charset="0"/>
                <a:cs typeface="Times New Roman" panose="02020603050405020304" pitchFamily="18" charset="0"/>
              </a:rPr>
              <a:t>Web</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of</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Science</a:t>
            </a:r>
            <a:r>
              <a:rPr lang="ru-RU" sz="1500" b="1" dirty="0">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 и его конкурент – сравнительно молодая система «</a:t>
            </a:r>
            <a:r>
              <a:rPr lang="ru-RU" sz="1500" b="1" dirty="0" err="1">
                <a:latin typeface="Times New Roman" panose="02020603050405020304" pitchFamily="18" charset="0"/>
                <a:cs typeface="Times New Roman" panose="02020603050405020304" pitchFamily="18" charset="0"/>
              </a:rPr>
              <a:t>Scopus</a:t>
            </a:r>
            <a:r>
              <a:rPr lang="ru-RU" sz="1500" dirty="0">
                <a:latin typeface="Times New Roman" panose="02020603050405020304" pitchFamily="18" charset="0"/>
                <a:cs typeface="Times New Roman" panose="02020603050405020304" pitchFamily="18" charset="0"/>
              </a:rPr>
              <a:t>». Журналы, входящие в эти системы, официально признаются Высшей аттестационной комиссией (ВАК).</a:t>
            </a:r>
          </a:p>
          <a:p>
            <a:r>
              <a:rPr lang="ru-RU" sz="1500" dirty="0">
                <a:latin typeface="Times New Roman" panose="02020603050405020304" pitchFamily="18" charset="0"/>
                <a:cs typeface="Times New Roman" panose="02020603050405020304" pitchFamily="18" charset="0"/>
              </a:rPr>
              <a:t>Система «</a:t>
            </a:r>
            <a:r>
              <a:rPr lang="ru-RU" sz="1500" dirty="0" err="1">
                <a:latin typeface="Times New Roman" panose="02020603050405020304" pitchFamily="18" charset="0"/>
                <a:cs typeface="Times New Roman" panose="02020603050405020304" pitchFamily="18" charset="0"/>
              </a:rPr>
              <a:t>Web</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of</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Science</a:t>
            </a:r>
            <a:r>
              <a:rPr lang="ru-RU" sz="1500" dirty="0">
                <a:latin typeface="Times New Roman" panose="02020603050405020304" pitchFamily="18" charset="0"/>
                <a:cs typeface="Times New Roman" panose="02020603050405020304" pitchFamily="18" charset="0"/>
              </a:rPr>
              <a:t>» покрывает более 12000 изданий на английском и отчасти на немецком языках (с 1980 г.). В настоящее время эта база цитирования принадлежит компании </a:t>
            </a:r>
            <a:r>
              <a:rPr lang="ru-RU" sz="1500" dirty="0" err="1">
                <a:latin typeface="Times New Roman" panose="02020603050405020304" pitchFamily="18" charset="0"/>
                <a:cs typeface="Times New Roman" panose="02020603050405020304" pitchFamily="18" charset="0"/>
              </a:rPr>
              <a:t>Thomson</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Reuters</a:t>
            </a:r>
            <a:r>
              <a:rPr lang="ru-RU" sz="1500" dirty="0">
                <a:latin typeface="Times New Roman" panose="02020603050405020304" pitchFamily="18" charset="0"/>
                <a:cs typeface="Times New Roman" panose="02020603050405020304" pitchFamily="18" charset="0"/>
              </a:rPr>
              <a:t>. На русскоязычном сайте компании </a:t>
            </a:r>
            <a:r>
              <a:rPr lang="ru-RU" sz="1500" dirty="0" err="1">
                <a:latin typeface="Times New Roman" panose="02020603050405020304" pitchFamily="18" charset="0"/>
                <a:cs typeface="Times New Roman" panose="02020603050405020304" pitchFamily="18" charset="0"/>
                <a:hlinkClick r:id="rId3"/>
              </a:rPr>
              <a:t>Thomson</a:t>
            </a:r>
            <a:r>
              <a:rPr lang="ru-RU" sz="1500" dirty="0">
                <a:latin typeface="Times New Roman" panose="02020603050405020304" pitchFamily="18" charset="0"/>
                <a:cs typeface="Times New Roman" panose="02020603050405020304" pitchFamily="18" charset="0"/>
                <a:hlinkClick r:id="rId3"/>
              </a:rPr>
              <a:t> </a:t>
            </a:r>
            <a:r>
              <a:rPr lang="ru-RU" sz="1500" dirty="0" err="1">
                <a:latin typeface="Times New Roman" panose="02020603050405020304" pitchFamily="18" charset="0"/>
                <a:cs typeface="Times New Roman" panose="02020603050405020304" pitchFamily="18" charset="0"/>
                <a:hlinkClick r:id="rId3"/>
              </a:rPr>
              <a:t>Reuters</a:t>
            </a:r>
            <a:r>
              <a:rPr lang="ru-RU" sz="1500" dirty="0">
                <a:latin typeface="Times New Roman" panose="02020603050405020304" pitchFamily="18" charset="0"/>
                <a:cs typeface="Times New Roman" panose="02020603050405020304" pitchFamily="18" charset="0"/>
              </a:rPr>
              <a:t> даны рекомендации по работе с «</a:t>
            </a:r>
            <a:r>
              <a:rPr lang="ru-RU" sz="1500" dirty="0" err="1">
                <a:latin typeface="Times New Roman" panose="02020603050405020304" pitchFamily="18" charset="0"/>
                <a:cs typeface="Times New Roman" panose="02020603050405020304" pitchFamily="18" charset="0"/>
              </a:rPr>
              <a:t>Web</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of</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Sciences</a:t>
            </a:r>
            <a:r>
              <a:rPr lang="ru-RU"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C </a:t>
            </a:r>
            <a:r>
              <a:rPr lang="ru-RU" sz="1500" dirty="0" smtClean="0">
                <a:latin typeface="Times New Roman" panose="02020603050405020304" pitchFamily="18" charset="0"/>
                <a:cs typeface="Times New Roman" panose="02020603050405020304" pitchFamily="18" charset="0"/>
              </a:rPr>
              <a:t>ноября 2015 года работает поиск на русском языке.</a:t>
            </a:r>
            <a:endParaRPr lang="ru-RU" sz="1500" dirty="0">
              <a:latin typeface="Times New Roman" panose="02020603050405020304" pitchFamily="18" charset="0"/>
              <a:cs typeface="Times New Roman" panose="02020603050405020304" pitchFamily="18" charset="0"/>
            </a:endParaRPr>
          </a:p>
          <a:p>
            <a:r>
              <a:rPr lang="ru-RU" sz="1500" dirty="0">
                <a:latin typeface="Times New Roman" panose="02020603050405020304" pitchFamily="18" charset="0"/>
                <a:cs typeface="Times New Roman" panose="02020603050405020304" pitchFamily="18" charset="0"/>
              </a:rPr>
              <a:t>Система цитирования </a:t>
            </a:r>
            <a:r>
              <a:rPr lang="ru-RU" sz="1500" b="1" dirty="0">
                <a:latin typeface="Times New Roman" panose="02020603050405020304" pitchFamily="18" charset="0"/>
                <a:cs typeface="Times New Roman" panose="02020603050405020304" pitchFamily="18" charset="0"/>
              </a:rPr>
              <a:t>«</a:t>
            </a:r>
            <a:r>
              <a:rPr lang="ru-RU" sz="1500" dirty="0" err="1">
                <a:latin typeface="Times New Roman" panose="02020603050405020304" pitchFamily="18" charset="0"/>
                <a:cs typeface="Times New Roman" panose="02020603050405020304" pitchFamily="18" charset="0"/>
                <a:hlinkClick r:id="rId4"/>
              </a:rPr>
              <a:t>Scopus</a:t>
            </a:r>
            <a:r>
              <a:rPr lang="ru-RU" sz="1500" b="1" dirty="0">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 представляет собой крупнейшую в мире единую </a:t>
            </a:r>
            <a:r>
              <a:rPr lang="ru-RU" sz="1500" dirty="0" err="1">
                <a:latin typeface="Times New Roman" panose="02020603050405020304" pitchFamily="18" charset="0"/>
                <a:cs typeface="Times New Roman" panose="02020603050405020304" pitchFamily="18" charset="0"/>
              </a:rPr>
              <a:t>мультидисциплинарную</a:t>
            </a:r>
            <a:r>
              <a:rPr lang="ru-RU" sz="1500" dirty="0">
                <a:latin typeface="Times New Roman" panose="02020603050405020304" pitchFamily="18" charset="0"/>
                <a:cs typeface="Times New Roman" panose="02020603050405020304" pitchFamily="18" charset="0"/>
              </a:rPr>
              <a:t> реферативную базу данных (с 1995 г.), которая обновляется ежедневно. </a:t>
            </a:r>
            <a:r>
              <a:rPr lang="ru-RU" sz="1500" dirty="0" err="1">
                <a:latin typeface="Times New Roman" panose="02020603050405020304" pitchFamily="18" charset="0"/>
                <a:cs typeface="Times New Roman" panose="02020603050405020304" pitchFamily="18" charset="0"/>
              </a:rPr>
              <a:t>Scopus</a:t>
            </a:r>
            <a:r>
              <a:rPr lang="ru-RU" sz="1500" dirty="0">
                <a:latin typeface="Times New Roman" panose="02020603050405020304" pitchFamily="18" charset="0"/>
                <a:cs typeface="Times New Roman" panose="02020603050405020304" pitchFamily="18" charset="0"/>
              </a:rPr>
              <a:t> – самая обширная база данных научных публикаций без полных текстов. </a:t>
            </a:r>
            <a:r>
              <a:rPr lang="ru-RU" sz="1500" dirty="0" err="1">
                <a:latin typeface="Times New Roman" panose="02020603050405020304" pitchFamily="18" charset="0"/>
                <a:cs typeface="Times New Roman" panose="02020603050405020304" pitchFamily="18" charset="0"/>
              </a:rPr>
              <a:t>Scopus</a:t>
            </a:r>
            <a:r>
              <a:rPr lang="ru-RU" sz="1500" dirty="0">
                <a:latin typeface="Times New Roman" panose="02020603050405020304" pitchFamily="18" charset="0"/>
                <a:cs typeface="Times New Roman" panose="02020603050405020304" pitchFamily="18" charset="0"/>
              </a:rPr>
              <a:t> охватывает свыше 15 тыс. научных журналов от 4 тыс. научных издательств мира.</a:t>
            </a:r>
          </a:p>
          <a:p>
            <a:r>
              <a:rPr lang="ru-RU" sz="1500" dirty="0">
                <a:latin typeface="Times New Roman" panose="02020603050405020304" pitchFamily="18" charset="0"/>
                <a:cs typeface="Times New Roman" panose="02020603050405020304" pitchFamily="18" charset="0"/>
              </a:rPr>
              <a:t>Однако в международных базах данных представлено очень мало российских научных журналов. Стоимость подписки на зарубежные системы составляет значительные суммы, что для большинства российских организаций просто неприемлемо.</a:t>
            </a:r>
          </a:p>
          <a:p>
            <a:r>
              <a:rPr lang="ru-RU" sz="1500" dirty="0" smtClean="0">
                <a:latin typeface="Times New Roman" panose="02020603050405020304" pitchFamily="18" charset="0"/>
                <a:cs typeface="Times New Roman" panose="02020603050405020304" pitchFamily="18" charset="0"/>
              </a:rPr>
              <a:t>В России в </a:t>
            </a:r>
            <a:r>
              <a:rPr lang="ru-RU" sz="1500" dirty="0">
                <a:latin typeface="Times New Roman" panose="02020603050405020304" pitchFamily="18" charset="0"/>
                <a:cs typeface="Times New Roman" panose="02020603050405020304" pitchFamily="18" charset="0"/>
              </a:rPr>
              <a:t>2005 г. </a:t>
            </a:r>
            <a:r>
              <a:rPr lang="ru-RU" sz="1500" b="1" dirty="0" smtClean="0">
                <a:latin typeface="Times New Roman" panose="02020603050405020304" pitchFamily="18" charset="0"/>
                <a:cs typeface="Times New Roman" panose="02020603050405020304" pitchFamily="18" charset="0"/>
              </a:rPr>
              <a:t>Научной </a:t>
            </a:r>
            <a:r>
              <a:rPr lang="ru-RU" sz="1500" b="1" dirty="0">
                <a:latin typeface="Times New Roman" panose="02020603050405020304" pitchFamily="18" charset="0"/>
                <a:cs typeface="Times New Roman" panose="02020603050405020304" pitchFamily="18" charset="0"/>
              </a:rPr>
              <a:t>электронной библиотекой</a:t>
            </a:r>
            <a:r>
              <a:rPr lang="ru-RU" sz="1500" dirty="0">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создан Российский </a:t>
            </a:r>
            <a:r>
              <a:rPr lang="ru-RU" sz="1500" dirty="0">
                <a:latin typeface="Times New Roman" panose="02020603050405020304" pitchFamily="18" charset="0"/>
                <a:cs typeface="Times New Roman" panose="02020603050405020304" pitchFamily="18" charset="0"/>
              </a:rPr>
              <a:t>индекс научного цитирования (РИНЦ</a:t>
            </a:r>
            <a:r>
              <a:rPr lang="ru-RU" sz="1500" dirty="0" smtClean="0">
                <a:latin typeface="Times New Roman" panose="02020603050405020304" pitchFamily="18" charset="0"/>
                <a:cs typeface="Times New Roman" panose="02020603050405020304" pitchFamily="18" charset="0"/>
              </a:rPr>
              <a:t>) - национальная </a:t>
            </a:r>
            <a:r>
              <a:rPr lang="ru-RU" sz="1500" dirty="0">
                <a:latin typeface="Times New Roman" panose="02020603050405020304" pitchFamily="18" charset="0"/>
                <a:cs typeface="Times New Roman" panose="02020603050405020304" pitchFamily="18" charset="0"/>
              </a:rPr>
              <a:t>информационно-аналитическая система, включающая </a:t>
            </a:r>
            <a:r>
              <a:rPr lang="ru-RU" sz="1500" dirty="0" smtClean="0">
                <a:latin typeface="Times New Roman" panose="02020603050405020304" pitchFamily="18" charset="0"/>
                <a:cs typeface="Times New Roman" panose="02020603050405020304" pitchFamily="18" charset="0"/>
              </a:rPr>
              <a:t>почти </a:t>
            </a:r>
            <a:r>
              <a:rPr lang="ru-RU" sz="1500" b="1" dirty="0">
                <a:latin typeface="Times New Roman" panose="02020603050405020304" pitchFamily="18" charset="0"/>
                <a:cs typeface="Times New Roman" panose="02020603050405020304" pitchFamily="18" charset="0"/>
              </a:rPr>
              <a:t>20 миллионов</a:t>
            </a:r>
            <a:r>
              <a:rPr lang="ru-RU" sz="1500" dirty="0">
                <a:latin typeface="Times New Roman" panose="02020603050405020304" pitchFamily="18" charset="0"/>
                <a:cs typeface="Times New Roman" panose="02020603050405020304" pitchFamily="18" charset="0"/>
              </a:rPr>
              <a:t> публикаций российских авторов, а также информацию о цитировании этих публикаций более чем, из </a:t>
            </a:r>
            <a:r>
              <a:rPr lang="ru-RU" sz="1500" b="1" dirty="0">
                <a:latin typeface="Times New Roman" panose="02020603050405020304" pitchFamily="18" charset="0"/>
                <a:cs typeface="Times New Roman" panose="02020603050405020304" pitchFamily="18" charset="0"/>
              </a:rPr>
              <a:t>8000</a:t>
            </a:r>
            <a:r>
              <a:rPr lang="ru-RU" sz="1500" dirty="0">
                <a:latin typeface="Times New Roman" panose="02020603050405020304" pitchFamily="18" charset="0"/>
                <a:cs typeface="Times New Roman" panose="02020603050405020304" pitchFamily="18" charset="0"/>
              </a:rPr>
              <a:t> российских журналов (причем около </a:t>
            </a:r>
            <a:r>
              <a:rPr lang="ru-RU" sz="1500" b="1" dirty="0">
                <a:latin typeface="Times New Roman" panose="02020603050405020304" pitchFamily="18" charset="0"/>
                <a:cs typeface="Times New Roman" panose="02020603050405020304" pitchFamily="18" charset="0"/>
              </a:rPr>
              <a:t>3000</a:t>
            </a:r>
            <a:r>
              <a:rPr lang="ru-RU" sz="1500" dirty="0">
                <a:latin typeface="Times New Roman" panose="02020603050405020304" pitchFamily="18" charset="0"/>
                <a:cs typeface="Times New Roman" panose="02020603050405020304" pitchFamily="18" charset="0"/>
              </a:rPr>
              <a:t> российских журналов находятся в открытом доступе, всего же журналов в базе уже более 46 тысяч</a:t>
            </a:r>
            <a:r>
              <a:rPr lang="ru-RU" sz="1500" dirty="0" smtClean="0">
                <a:latin typeface="Times New Roman" panose="02020603050405020304" pitchFamily="18" charset="0"/>
                <a:cs typeface="Times New Roman" panose="02020603050405020304" pitchFamily="18" charset="0"/>
              </a:rPr>
              <a:t>).</a:t>
            </a:r>
            <a:endParaRPr lang="ru-RU" sz="1500" dirty="0"/>
          </a:p>
        </p:txBody>
      </p:sp>
      <p:sp>
        <p:nvSpPr>
          <p:cNvPr id="4" name="Нижний колонтитул 3"/>
          <p:cNvSpPr>
            <a:spLocks noGrp="1"/>
          </p:cNvSpPr>
          <p:nvPr>
            <p:ph type="ftr" sz="quarter" idx="11"/>
          </p:nvPr>
        </p:nvSpPr>
        <p:spPr>
          <a:xfrm>
            <a:off x="1547664" y="6135809"/>
            <a:ext cx="7416823" cy="365125"/>
          </a:xfrm>
        </p:spPr>
        <p:txBody>
          <a:bodyPr/>
          <a:lstStyle/>
          <a:p>
            <a:r>
              <a:rPr lang="ru-RU" dirty="0" smtClean="0"/>
              <a:t>        © </a:t>
            </a:r>
            <a:r>
              <a:rPr lang="ru-RU" dirty="0"/>
              <a:t>О.Н. Римская. О публикациях результатов  научных исследований для защиты диссертаций. 2016</a:t>
            </a:r>
          </a:p>
          <a:p>
            <a:endParaRPr lang="ru-RU" dirty="0"/>
          </a:p>
        </p:txBody>
      </p:sp>
      <p:sp>
        <p:nvSpPr>
          <p:cNvPr id="5" name="Номер слайда 4"/>
          <p:cNvSpPr>
            <a:spLocks noGrp="1"/>
          </p:cNvSpPr>
          <p:nvPr>
            <p:ph type="sldNum" sz="quarter" idx="12"/>
          </p:nvPr>
        </p:nvSpPr>
        <p:spPr/>
        <p:txBody>
          <a:bodyPr/>
          <a:lstStyle/>
          <a:p>
            <a:fld id="{29B06A9B-9058-479F-8987-12533EA81BD4}" type="slidenum">
              <a:rPr lang="ru-RU" smtClean="0"/>
              <a:pPr/>
              <a:t>6</a:t>
            </a:fld>
            <a:endParaRPr lang="ru-RU" dirty="0"/>
          </a:p>
        </p:txBody>
      </p:sp>
    </p:spTree>
    <p:extLst>
      <p:ext uri="{BB962C8B-B14F-4D97-AF65-F5344CB8AC3E}">
        <p14:creationId xmlns:p14="http://schemas.microsoft.com/office/powerpoint/2010/main" val="99726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992888153"/>
              </p:ext>
            </p:extLst>
          </p:nvPr>
        </p:nvGraphicFramePr>
        <p:xfrm>
          <a:off x="1115615" y="548680"/>
          <a:ext cx="7488831" cy="5577483"/>
        </p:xfrm>
        <a:graphic>
          <a:graphicData uri="http://schemas.openxmlformats.org/drawingml/2006/table">
            <a:tbl>
              <a:tblPr firstRow="1" firstCol="1" bandRow="1">
                <a:tableStyleId>{5C22544A-7EE6-4342-B048-85BDC9FD1C3A}</a:tableStyleId>
              </a:tblPr>
              <a:tblGrid>
                <a:gridCol w="1008113"/>
                <a:gridCol w="2304256"/>
                <a:gridCol w="1997287"/>
                <a:gridCol w="2179175"/>
              </a:tblGrid>
              <a:tr h="344881">
                <a:tc>
                  <a:txBody>
                    <a:bodyPr/>
                    <a:lstStyle/>
                    <a:p>
                      <a:pPr>
                        <a:lnSpc>
                          <a:spcPct val="107000"/>
                        </a:lnSpc>
                        <a:spcAft>
                          <a:spcPts val="800"/>
                        </a:spcAft>
                      </a:pPr>
                      <a:r>
                        <a:rPr lang="ru-RU" sz="1200" b="0" dirty="0">
                          <a:effectLst/>
                        </a:rPr>
                        <a:t>База данных </a:t>
                      </a:r>
                      <a:endParaRPr lang="ru-RU"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7722" marR="7722" marT="7722" marB="7722" anchor="ctr"/>
                </a:tc>
                <a:tc>
                  <a:txBody>
                    <a:bodyPr/>
                    <a:lstStyle/>
                    <a:p>
                      <a:pPr algn="ctr">
                        <a:lnSpc>
                          <a:spcPct val="107000"/>
                        </a:lnSpc>
                        <a:spcAft>
                          <a:spcPts val="800"/>
                        </a:spcAft>
                      </a:pPr>
                      <a:r>
                        <a:rPr lang="en-US" sz="12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Web of Science</a:t>
                      </a:r>
                      <a:endParaRPr lang="ru-RU"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2" marR="7722" marT="7722" marB="7722" anchor="ctr"/>
                </a:tc>
                <a:tc>
                  <a:txBody>
                    <a:bodyPr/>
                    <a:lstStyle/>
                    <a:p>
                      <a:pPr algn="ctr">
                        <a:lnSpc>
                          <a:spcPct val="107000"/>
                        </a:lnSpc>
                        <a:spcAft>
                          <a:spcPts val="800"/>
                        </a:spcAft>
                      </a:pPr>
                      <a:r>
                        <a:rPr lang="ru-RU" sz="1200" b="1" dirty="0" err="1">
                          <a:effectLst/>
                        </a:rPr>
                        <a:t>Scopus</a:t>
                      </a:r>
                      <a:r>
                        <a:rPr lang="ru-RU" sz="1200" b="1" dirty="0">
                          <a:effectLst/>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22" marR="7722" marT="7722" marB="7722" anchor="ctr"/>
                </a:tc>
                <a:tc>
                  <a:txBody>
                    <a:bodyPr/>
                    <a:lstStyle/>
                    <a:p>
                      <a:pPr algn="ctr">
                        <a:lnSpc>
                          <a:spcPct val="107000"/>
                        </a:lnSpc>
                        <a:spcAft>
                          <a:spcPts val="800"/>
                        </a:spcAft>
                      </a:pPr>
                      <a:r>
                        <a:rPr lang="ru-RU" sz="1200" b="1" dirty="0">
                          <a:effectLst/>
                        </a:rPr>
                        <a:t>РИНЦ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22" marR="7722" marT="7722" marB="7722" anchor="ctr"/>
                </a:tc>
              </a:tr>
              <a:tr h="5232602">
                <a:tc>
                  <a:txBody>
                    <a:bodyPr/>
                    <a:lstStyle/>
                    <a:p>
                      <a:pPr>
                        <a:lnSpc>
                          <a:spcPct val="107000"/>
                        </a:lnSpc>
                        <a:spcAft>
                          <a:spcPts val="800"/>
                        </a:spcAft>
                      </a:pPr>
                      <a:r>
                        <a:rPr lang="ru-RU" sz="800" dirty="0">
                          <a:effectLst/>
                        </a:rPr>
                        <a:t>Краткое описание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22" marR="7722" marT="7722" marB="7722" anchor="ctr"/>
                </a:tc>
                <a:tc>
                  <a:txBody>
                    <a:bodyPr/>
                    <a:lstStyle/>
                    <a:p>
                      <a:pPr>
                        <a:lnSpc>
                          <a:spcPct val="107000"/>
                        </a:lnSpc>
                        <a:spcAft>
                          <a:spcPts val="800"/>
                        </a:spcAft>
                      </a:pPr>
                      <a:r>
                        <a:rPr lang="ru-RU" sz="1200" dirty="0">
                          <a:effectLst/>
                        </a:rPr>
                        <a:t>Всемирно признанная база данных научного цитирования, обеспечивающая поиск по 50 миллионам записей в 12 000 наиболее влиятельных журналах по всему миру, в том числе – находящихся в открытом доступе, и 150 000 материалам конференций в области естественных, общественных, гуманитарных наук и искусства.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22" marR="7722" marT="7722" marB="7722" anchor="ctr"/>
                </a:tc>
                <a:tc>
                  <a:txBody>
                    <a:bodyPr/>
                    <a:lstStyle/>
                    <a:p>
                      <a:pPr>
                        <a:lnSpc>
                          <a:spcPct val="107000"/>
                        </a:lnSpc>
                        <a:spcAft>
                          <a:spcPts val="800"/>
                        </a:spcAft>
                      </a:pPr>
                      <a:r>
                        <a:rPr lang="ru-RU" sz="1200" dirty="0">
                          <a:effectLst/>
                        </a:rPr>
                        <a:t>Крупнейшая в мире единая реферативная база данных, которая индексирует более 20 000 наименований научно-технических и медицинских журналов примерно 5 000 международных издательств. Имеется возможность поиска по более чем 23 млн патентов.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22" marR="7722" marT="7722" marB="7722" anchor="ctr"/>
                </a:tc>
                <a:tc>
                  <a:txBody>
                    <a:bodyPr/>
                    <a:lstStyle/>
                    <a:p>
                      <a:pPr>
                        <a:lnSpc>
                          <a:spcPct val="107000"/>
                        </a:lnSpc>
                        <a:spcAft>
                          <a:spcPts val="800"/>
                        </a:spcAft>
                      </a:pPr>
                      <a:r>
                        <a:rPr lang="ru-RU" sz="1200" dirty="0">
                          <a:effectLst/>
                        </a:rPr>
                        <a:t>Национальная библиографическая база данных научного цитирования, аккумулирующая более 7 миллионов публикаций российских авторов, а также информацию о цитировании этих публикаций из более 4500 российских журналов. Она является </a:t>
                      </a:r>
                      <a:r>
                        <a:rPr lang="ru-RU" sz="1200" dirty="0" smtClean="0">
                          <a:effectLst/>
                        </a:rPr>
                        <a:t>мощным </a:t>
                      </a:r>
                      <a:r>
                        <a:rPr lang="ru-RU" sz="1200" dirty="0">
                          <a:effectLst/>
                        </a:rPr>
                        <a:t>аналитическим инструментом, позволяющим осуществлять оценку результативности и эффективности деятельности научно-исследовательских организаций, ученых, уровень научных журналов и т.д.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22" marR="7722" marT="7722" marB="7722" anchor="ctr"/>
                </a:tc>
              </a:tr>
            </a:tbl>
          </a:graphicData>
        </a:graphic>
      </p:graphicFrame>
      <p:sp>
        <p:nvSpPr>
          <p:cNvPr id="5" name="Нижний колонтитул 4"/>
          <p:cNvSpPr>
            <a:spLocks noGrp="1"/>
          </p:cNvSpPr>
          <p:nvPr>
            <p:ph type="ftr" sz="quarter" idx="11"/>
          </p:nvPr>
        </p:nvSpPr>
        <p:spPr>
          <a:xfrm>
            <a:off x="1979712" y="6237312"/>
            <a:ext cx="6408712" cy="504056"/>
          </a:xfrm>
        </p:spPr>
        <p:txBody>
          <a:bodyPr/>
          <a:lstStyle/>
          <a:p>
            <a:pPr algn="ctr"/>
            <a:r>
              <a:rPr lang="ru-RU" dirty="0"/>
              <a:t>© О.Н. Римская. О публикациях результатов  научных исследований для защиты диссертаций. 2016</a:t>
            </a:r>
          </a:p>
          <a:p>
            <a:endParaRPr lang="ru-RU" b="1" dirty="0"/>
          </a:p>
          <a:p>
            <a:r>
              <a:rPr lang="ru-RU" dirty="0" smtClean="0"/>
              <a:t> </a:t>
            </a:r>
            <a:endParaRPr lang="ru-RU" dirty="0"/>
          </a:p>
        </p:txBody>
      </p:sp>
    </p:spTree>
    <p:extLst>
      <p:ext uri="{BB962C8B-B14F-4D97-AF65-F5344CB8AC3E}">
        <p14:creationId xmlns:p14="http://schemas.microsoft.com/office/powerpoint/2010/main" val="590826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44338749"/>
              </p:ext>
            </p:extLst>
          </p:nvPr>
        </p:nvGraphicFramePr>
        <p:xfrm>
          <a:off x="1043608" y="476672"/>
          <a:ext cx="7704856" cy="5659137"/>
        </p:xfrm>
        <a:graphic>
          <a:graphicData uri="http://schemas.openxmlformats.org/drawingml/2006/table">
            <a:tbl>
              <a:tblPr firstRow="1" firstCol="1" bandRow="1">
                <a:tableStyleId>{5C22544A-7EE6-4342-B048-85BDC9FD1C3A}</a:tableStyleId>
              </a:tblPr>
              <a:tblGrid>
                <a:gridCol w="1081609"/>
                <a:gridCol w="2271261"/>
                <a:gridCol w="2270096"/>
                <a:gridCol w="2081890"/>
              </a:tblGrid>
              <a:tr h="387650">
                <a:tc>
                  <a:txBody>
                    <a:bodyPr/>
                    <a:lstStyle/>
                    <a:p>
                      <a:pPr>
                        <a:lnSpc>
                          <a:spcPct val="107000"/>
                        </a:lnSpc>
                        <a:spcAft>
                          <a:spcPts val="800"/>
                        </a:spcAft>
                      </a:pPr>
                      <a:r>
                        <a:rPr lang="ru-RU" sz="800" dirty="0">
                          <a:effectLst/>
                        </a:rPr>
                        <a:t>Кем поддерживается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c>
                  <a:txBody>
                    <a:bodyPr/>
                    <a:lstStyle/>
                    <a:p>
                      <a:pPr algn="ctr">
                        <a:lnSpc>
                          <a:spcPct val="107000"/>
                        </a:lnSpc>
                        <a:spcAft>
                          <a:spcPts val="800"/>
                        </a:spcAft>
                      </a:pPr>
                      <a:r>
                        <a:rPr lang="ru-RU" sz="1200" u="sng" dirty="0" err="1">
                          <a:solidFill>
                            <a:schemeClr val="bg1"/>
                          </a:solidFill>
                          <a:effectLst/>
                          <a:hlinkClick r:id="rId2"/>
                        </a:rPr>
                        <a:t>Thomson</a:t>
                      </a:r>
                      <a:r>
                        <a:rPr lang="ru-RU" sz="1200" u="sng" dirty="0">
                          <a:solidFill>
                            <a:schemeClr val="bg1"/>
                          </a:solidFill>
                          <a:effectLst/>
                          <a:hlinkClick r:id="rId2"/>
                        </a:rPr>
                        <a:t> </a:t>
                      </a:r>
                      <a:r>
                        <a:rPr lang="ru-RU" sz="1200" u="sng" dirty="0" err="1">
                          <a:solidFill>
                            <a:schemeClr val="bg1"/>
                          </a:solidFill>
                          <a:effectLst/>
                          <a:hlinkClick r:id="rId2"/>
                        </a:rPr>
                        <a:t>Reuters</a:t>
                      </a:r>
                      <a:r>
                        <a:rPr lang="ru-RU" sz="1200" dirty="0">
                          <a:solidFill>
                            <a:schemeClr val="bg1"/>
                          </a:solidFill>
                          <a:effectLst/>
                        </a:rPr>
                        <a:t> </a:t>
                      </a:r>
                      <a:endParaRPr lang="ru-RU"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c>
                  <a:txBody>
                    <a:bodyPr/>
                    <a:lstStyle/>
                    <a:p>
                      <a:pPr algn="ctr">
                        <a:lnSpc>
                          <a:spcPct val="107000"/>
                        </a:lnSpc>
                        <a:spcAft>
                          <a:spcPts val="800"/>
                        </a:spcAft>
                      </a:pPr>
                      <a:r>
                        <a:rPr lang="ru-RU" sz="1200" u="sng" dirty="0" err="1">
                          <a:solidFill>
                            <a:schemeClr val="bg1"/>
                          </a:solidFill>
                          <a:effectLst/>
                          <a:hlinkClick r:id="rId3"/>
                        </a:rPr>
                        <a:t>Elsevier</a:t>
                      </a:r>
                      <a:r>
                        <a:rPr lang="ru-RU" sz="1200" dirty="0">
                          <a:solidFill>
                            <a:schemeClr val="bg1"/>
                          </a:solidFill>
                          <a:effectLst/>
                        </a:rPr>
                        <a:t> </a:t>
                      </a:r>
                      <a:endParaRPr lang="ru-RU"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c>
                  <a:txBody>
                    <a:bodyPr/>
                    <a:lstStyle/>
                    <a:p>
                      <a:pPr algn="ctr">
                        <a:lnSpc>
                          <a:spcPct val="107000"/>
                        </a:lnSpc>
                        <a:spcAft>
                          <a:spcPts val="800"/>
                        </a:spcAft>
                      </a:pPr>
                      <a:r>
                        <a:rPr lang="ru-RU" sz="1200" u="sng" dirty="0">
                          <a:solidFill>
                            <a:schemeClr val="bg1"/>
                          </a:solidFill>
                          <a:effectLst/>
                          <a:hlinkClick r:id="rId4"/>
                        </a:rPr>
                        <a:t>eLIBRARY.RU</a:t>
                      </a:r>
                      <a:r>
                        <a:rPr lang="ru-RU" sz="1200" dirty="0">
                          <a:solidFill>
                            <a:schemeClr val="bg1"/>
                          </a:solidFill>
                          <a:effectLst/>
                        </a:rPr>
                        <a:t> </a:t>
                      </a:r>
                      <a:endParaRPr lang="ru-RU"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r>
              <a:tr h="1000845">
                <a:tc>
                  <a:txBody>
                    <a:bodyPr/>
                    <a:lstStyle/>
                    <a:p>
                      <a:pPr>
                        <a:lnSpc>
                          <a:spcPct val="107000"/>
                        </a:lnSpc>
                        <a:spcAft>
                          <a:spcPts val="800"/>
                        </a:spcAft>
                      </a:pPr>
                      <a:r>
                        <a:rPr lang="ru-RU" sz="1050" dirty="0">
                          <a:effectLst/>
                        </a:rPr>
                        <a:t>Возможность просмотра полного текста статей </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c>
                  <a:txBody>
                    <a:bodyPr/>
                    <a:lstStyle/>
                    <a:p>
                      <a:pPr algn="ctr">
                        <a:lnSpc>
                          <a:spcPct val="107000"/>
                        </a:lnSpc>
                        <a:spcAft>
                          <a:spcPts val="800"/>
                        </a:spcAft>
                      </a:pPr>
                      <a:r>
                        <a:rPr lang="ru-RU" sz="1200" dirty="0">
                          <a:effectLst/>
                        </a:rPr>
                        <a:t>Нет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c>
                  <a:txBody>
                    <a:bodyPr/>
                    <a:lstStyle/>
                    <a:p>
                      <a:pPr algn="ctr">
                        <a:lnSpc>
                          <a:spcPct val="107000"/>
                        </a:lnSpc>
                        <a:spcAft>
                          <a:spcPts val="800"/>
                        </a:spcAft>
                      </a:pPr>
                      <a:r>
                        <a:rPr lang="ru-RU" sz="1200" dirty="0">
                          <a:effectLst/>
                        </a:rPr>
                        <a:t>Нет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c>
                  <a:txBody>
                    <a:bodyPr/>
                    <a:lstStyle/>
                    <a:p>
                      <a:pPr algn="ctr">
                        <a:lnSpc>
                          <a:spcPct val="107000"/>
                        </a:lnSpc>
                        <a:spcAft>
                          <a:spcPts val="800"/>
                        </a:spcAft>
                      </a:pPr>
                      <a:r>
                        <a:rPr lang="ru-RU" sz="1200" dirty="0">
                          <a:effectLst/>
                        </a:rPr>
                        <a:t>Возможно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r>
              <a:tr h="4270642">
                <a:tc>
                  <a:txBody>
                    <a:bodyPr/>
                    <a:lstStyle/>
                    <a:p>
                      <a:pPr lvl="1">
                        <a:lnSpc>
                          <a:spcPct val="107000"/>
                        </a:lnSpc>
                        <a:spcAft>
                          <a:spcPts val="800"/>
                        </a:spcAft>
                      </a:pPr>
                      <a:r>
                        <a:rPr lang="ru-RU" sz="1200" dirty="0">
                          <a:effectLst/>
                        </a:rPr>
                        <a:t>Дополнительные возможности для авторов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vert="vert270" anchor="ctr"/>
                </a:tc>
                <a:tc>
                  <a:txBody>
                    <a:bodyPr/>
                    <a:lstStyle/>
                    <a:p>
                      <a:pPr algn="ctr">
                        <a:lnSpc>
                          <a:spcPct val="107000"/>
                        </a:lnSpc>
                        <a:spcAft>
                          <a:spcPts val="800"/>
                        </a:spcAft>
                      </a:pPr>
                      <a:r>
                        <a:rPr lang="ru-RU" sz="1200" dirty="0" err="1">
                          <a:effectLst/>
                        </a:rPr>
                        <a:t>ResearcherID</a:t>
                      </a:r>
                      <a:r>
                        <a:rPr lang="ru-RU" sz="1200" dirty="0">
                          <a:effectLst/>
                        </a:rPr>
                        <a:t> </a:t>
                      </a:r>
                    </a:p>
                    <a:p>
                      <a:pPr>
                        <a:lnSpc>
                          <a:spcPct val="107000"/>
                        </a:lnSpc>
                        <a:spcAft>
                          <a:spcPts val="800"/>
                        </a:spcAft>
                      </a:pPr>
                      <a:r>
                        <a:rPr lang="ru-RU" sz="1200" dirty="0">
                          <a:effectLst/>
                        </a:rPr>
                        <a:t>Позволяет сформировать полный список статей данного автора, включенных в базу данных Web </a:t>
                      </a:r>
                      <a:r>
                        <a:rPr lang="ru-RU" sz="1200" dirty="0" err="1">
                          <a:effectLst/>
                        </a:rPr>
                        <a:t>of</a:t>
                      </a:r>
                      <a:r>
                        <a:rPr lang="ru-RU" sz="1200" dirty="0">
                          <a:effectLst/>
                        </a:rPr>
                        <a:t> </a:t>
                      </a:r>
                      <a:r>
                        <a:rPr lang="ru-RU" sz="1200" dirty="0" err="1">
                          <a:effectLst/>
                        </a:rPr>
                        <a:t>Science</a:t>
                      </a:r>
                      <a:r>
                        <a:rPr lang="ru-RU" sz="1200" dirty="0">
                          <a:effectLst/>
                        </a:rPr>
                        <a:t>, учитывая, например, возможность различного транскрибирования фамилии на английском языке, и исключить статьи, принадлежащие однофамильцам, а также однозначно определить </a:t>
                      </a:r>
                      <a:r>
                        <a:rPr lang="ru-RU" sz="1200" dirty="0" err="1">
                          <a:effectLst/>
                        </a:rPr>
                        <a:t>наукометрические</a:t>
                      </a:r>
                      <a:r>
                        <a:rPr lang="ru-RU" sz="1200" dirty="0">
                          <a:effectLst/>
                        </a:rPr>
                        <a:t> показатели (индекс цитируемости, индекс </a:t>
                      </a:r>
                      <a:r>
                        <a:rPr lang="ru-RU" sz="1200" dirty="0" err="1">
                          <a:effectLst/>
                        </a:rPr>
                        <a:t>Хирша</a:t>
                      </a:r>
                      <a:r>
                        <a:rPr lang="ru-RU" sz="1200" dirty="0">
                          <a:effectLst/>
                        </a:rPr>
                        <a:t> и т.д.).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c>
                  <a:txBody>
                    <a:bodyPr/>
                    <a:lstStyle/>
                    <a:p>
                      <a:pPr algn="ctr">
                        <a:lnSpc>
                          <a:spcPct val="107000"/>
                        </a:lnSpc>
                        <a:spcAft>
                          <a:spcPts val="800"/>
                        </a:spcAft>
                      </a:pPr>
                      <a:r>
                        <a:rPr lang="ru-RU" sz="1200" dirty="0" err="1">
                          <a:effectLst/>
                        </a:rPr>
                        <a:t>Author</a:t>
                      </a:r>
                      <a:r>
                        <a:rPr lang="ru-RU" sz="1200" dirty="0">
                          <a:effectLst/>
                        </a:rPr>
                        <a:t> </a:t>
                      </a:r>
                      <a:r>
                        <a:rPr lang="ru-RU" sz="1200" dirty="0" err="1">
                          <a:effectLst/>
                        </a:rPr>
                        <a:t>Profile</a:t>
                      </a:r>
                      <a:r>
                        <a:rPr lang="ru-RU" sz="1200" dirty="0">
                          <a:effectLst/>
                        </a:rPr>
                        <a:t> </a:t>
                      </a:r>
                    </a:p>
                    <a:p>
                      <a:pPr>
                        <a:lnSpc>
                          <a:spcPct val="107000"/>
                        </a:lnSpc>
                        <a:spcAft>
                          <a:spcPts val="800"/>
                        </a:spcAft>
                      </a:pPr>
                      <a:r>
                        <a:rPr lang="ru-RU" sz="1200" dirty="0">
                          <a:effectLst/>
                        </a:rPr>
                        <a:t>Профили авторов в </a:t>
                      </a:r>
                      <a:r>
                        <a:rPr lang="ru-RU" sz="1200" dirty="0" err="1">
                          <a:effectLst/>
                        </a:rPr>
                        <a:t>Scopus</a:t>
                      </a:r>
                      <a:r>
                        <a:rPr lang="ru-RU" sz="1200" dirty="0">
                          <a:effectLst/>
                        </a:rPr>
                        <a:t> создаются АВТОМАТИЧЕСКИ</a:t>
                      </a:r>
                      <a:r>
                        <a:rPr lang="ru-RU" sz="1200" dirty="0" smtClean="0">
                          <a:effectLst/>
                        </a:rPr>
                        <a:t>.</a:t>
                      </a:r>
                    </a:p>
                    <a:p>
                      <a:pPr>
                        <a:lnSpc>
                          <a:spcPct val="107000"/>
                        </a:lnSpc>
                        <a:spcAft>
                          <a:spcPts val="800"/>
                        </a:spcAft>
                      </a:pPr>
                      <a:r>
                        <a:rPr lang="ru-RU" sz="1200" dirty="0" smtClean="0">
                          <a:effectLst/>
                        </a:rPr>
                        <a:t>Все </a:t>
                      </a:r>
                      <a:r>
                        <a:rPr lang="ru-RU" sz="1200" dirty="0">
                          <a:effectLst/>
                        </a:rPr>
                        <a:t>запросы на корректировку авторского профиля перенаправляются на пошаговую форму на сайте </a:t>
                      </a:r>
                      <a:r>
                        <a:rPr lang="ru-RU" sz="1200" u="sng" dirty="0">
                          <a:effectLst/>
                          <a:hlinkClick r:id="rId5"/>
                        </a:rPr>
                        <a:t>www.scopusfeedback.com</a:t>
                      </a:r>
                      <a:r>
                        <a:rPr lang="ru-RU"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c>
                  <a:txBody>
                    <a:bodyPr/>
                    <a:lstStyle/>
                    <a:p>
                      <a:pPr>
                        <a:lnSpc>
                          <a:spcPct val="107000"/>
                        </a:lnSpc>
                        <a:spcAft>
                          <a:spcPts val="0"/>
                        </a:spcAft>
                      </a:pPr>
                      <a:r>
                        <a:rPr lang="ru-RU" sz="1200" dirty="0">
                          <a:effectLst/>
                        </a:rPr>
                        <a:t>SCIENCE INDEX</a:t>
                      </a:r>
                      <a:br>
                        <a:rPr lang="ru-RU" sz="1200" dirty="0">
                          <a:effectLst/>
                        </a:rPr>
                      </a:br>
                      <a:r>
                        <a:rPr lang="ru-RU" sz="1200" dirty="0">
                          <a:effectLst/>
                        </a:rPr>
                        <a:t/>
                      </a:r>
                      <a:br>
                        <a:rPr lang="ru-RU" sz="1200" dirty="0">
                          <a:effectLst/>
                        </a:rPr>
                      </a:br>
                      <a:r>
                        <a:rPr lang="ru-RU" sz="1200" dirty="0">
                          <a:effectLst/>
                        </a:rPr>
                        <a:t>Возможность самостоятельно корректировать список своих публикаций и цитирований в РИНЦ, получать актуальную информацию о цитировании публикаций не только в РИНЦ, но и в Web </a:t>
                      </a:r>
                      <a:r>
                        <a:rPr lang="ru-RU" sz="1200" dirty="0" err="1">
                          <a:effectLst/>
                        </a:rPr>
                        <a:t>of</a:t>
                      </a:r>
                      <a:r>
                        <a:rPr lang="ru-RU" sz="1200" dirty="0">
                          <a:effectLst/>
                        </a:rPr>
                        <a:t> </a:t>
                      </a:r>
                      <a:r>
                        <a:rPr lang="ru-RU" sz="1200" dirty="0" err="1">
                          <a:effectLst/>
                        </a:rPr>
                        <a:t>Science</a:t>
                      </a:r>
                      <a:r>
                        <a:rPr lang="ru-RU" sz="1200" dirty="0">
                          <a:effectLst/>
                        </a:rPr>
                        <a:t> и </a:t>
                      </a:r>
                      <a:r>
                        <a:rPr lang="ru-RU" sz="1200" dirty="0" err="1">
                          <a:effectLst/>
                        </a:rPr>
                        <a:t>Scopus</a:t>
                      </a:r>
                      <a:r>
                        <a:rPr lang="ru-RU" sz="1200" dirty="0">
                          <a:effectLst/>
                        </a:rPr>
                        <a:t>, готовить и отправлять рукописи в научные журналы через систему "Электронная редакция" и т.д.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18" marR="8018" marT="8018" marB="8018" anchor="ctr"/>
                </a:tc>
              </a:tr>
            </a:tbl>
          </a:graphicData>
        </a:graphic>
      </p:graphicFrame>
      <p:sp>
        <p:nvSpPr>
          <p:cNvPr id="3" name="Нижний колонтитул 2"/>
          <p:cNvSpPr>
            <a:spLocks noGrp="1"/>
          </p:cNvSpPr>
          <p:nvPr>
            <p:ph type="ftr" sz="quarter" idx="11"/>
          </p:nvPr>
        </p:nvSpPr>
        <p:spPr>
          <a:xfrm>
            <a:off x="1942414" y="6135809"/>
            <a:ext cx="6374001" cy="365125"/>
          </a:xfrm>
        </p:spPr>
        <p:txBody>
          <a:bodyPr/>
          <a:lstStyle/>
          <a:p>
            <a:pPr algn="ctr"/>
            <a:r>
              <a:rPr lang="ru-RU" dirty="0"/>
              <a:t>© О.Н. Римская. О публикациях результатов  научных исследований для защиты диссертаций. 2016</a:t>
            </a:r>
          </a:p>
        </p:txBody>
      </p:sp>
    </p:spTree>
    <p:extLst>
      <p:ext uri="{BB962C8B-B14F-4D97-AF65-F5344CB8AC3E}">
        <p14:creationId xmlns:p14="http://schemas.microsoft.com/office/powerpoint/2010/main" val="460403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116632"/>
            <a:ext cx="6589199" cy="936105"/>
          </a:xfrm>
        </p:spPr>
        <p:txBody>
          <a:bodyPr>
            <a:normAutofit/>
          </a:bodyPr>
          <a:lstStyle/>
          <a:p>
            <a:r>
              <a:rPr lang="ru-RU" sz="2200" dirty="0" smtClean="0">
                <a:latin typeface="Times New Roman" panose="02020603050405020304" pitchFamily="18" charset="0"/>
                <a:cs typeface="Times New Roman" panose="02020603050405020304" pitchFamily="18" charset="0"/>
              </a:rPr>
              <a:t>     Научная электронная библиотека</a:t>
            </a:r>
            <a:r>
              <a:rPr lang="ru-RU" dirty="0" smtClean="0"/>
              <a:t> </a:t>
            </a:r>
            <a:endParaRPr lang="ru-RU" dirty="0"/>
          </a:p>
        </p:txBody>
      </p:sp>
      <p:sp>
        <p:nvSpPr>
          <p:cNvPr id="3" name="Объект 2"/>
          <p:cNvSpPr>
            <a:spLocks noGrp="1"/>
          </p:cNvSpPr>
          <p:nvPr>
            <p:ph idx="1"/>
          </p:nvPr>
        </p:nvSpPr>
        <p:spPr>
          <a:xfrm>
            <a:off x="1547665" y="1152908"/>
            <a:ext cx="7344815" cy="5516451"/>
          </a:xfrm>
        </p:spPr>
        <p:txBody>
          <a:bodyPr>
            <a:normAutofit fontScale="25000" lnSpcReduction="20000"/>
          </a:bodyPr>
          <a:lstStyle/>
          <a:p>
            <a:pPr marL="0" indent="0" algn="just">
              <a:buNone/>
            </a:pPr>
            <a:r>
              <a:rPr lang="ru-RU" sz="5600" dirty="0" smtClean="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	Компания </a:t>
            </a:r>
            <a:r>
              <a:rPr lang="ru-RU" sz="6400" dirty="0">
                <a:latin typeface="Times New Roman" panose="02020603050405020304" pitchFamily="18" charset="0"/>
                <a:cs typeface="Times New Roman" panose="02020603050405020304" pitchFamily="18" charset="0"/>
              </a:rPr>
              <a:t>ООО «НАУЧНАЯ ЭЛЕКТРОННАЯ БИБЛИОТЕКА» существует с 1998 года (</a:t>
            </a:r>
            <a:r>
              <a:rPr lang="en-US" sz="6400" dirty="0">
                <a:latin typeface="Times New Roman" panose="02020603050405020304" pitchFamily="18" charset="0"/>
                <a:cs typeface="Times New Roman" panose="02020603050405020304" pitchFamily="18" charset="0"/>
                <a:hlinkClick r:id="rId3"/>
              </a:rPr>
              <a:t>http://elibrary.ru</a:t>
            </a:r>
            <a:r>
              <a:rPr lang="ru-RU" sz="6400" dirty="0" smtClean="0">
                <a:latin typeface="Times New Roman" panose="02020603050405020304" pitchFamily="18" charset="0"/>
                <a:cs typeface="Times New Roman" panose="02020603050405020304" pitchFamily="18" charset="0"/>
              </a:rPr>
              <a:t>). </a:t>
            </a:r>
            <a:endParaRPr lang="en-US" sz="64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ru-RU" sz="6400" dirty="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Портал </a:t>
            </a:r>
            <a:r>
              <a:rPr lang="ru-RU" sz="6400" b="1" dirty="0">
                <a:latin typeface="Times New Roman" panose="02020603050405020304" pitchFamily="18" charset="0"/>
                <a:cs typeface="Times New Roman" panose="02020603050405020304" pitchFamily="18" charset="0"/>
              </a:rPr>
              <a:t>е</a:t>
            </a:r>
            <a:r>
              <a:rPr lang="en-US" sz="6400" b="1" dirty="0">
                <a:latin typeface="Times New Roman" panose="02020603050405020304" pitchFamily="18" charset="0"/>
                <a:cs typeface="Times New Roman" panose="02020603050405020304" pitchFamily="18" charset="0"/>
              </a:rPr>
              <a:t>Library.ru</a:t>
            </a:r>
            <a:r>
              <a:rPr lang="ru-RU" sz="6400" b="1" dirty="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является</a:t>
            </a:r>
            <a:r>
              <a:rPr lang="ru-RU" sz="6400" b="1" dirty="0" smtClean="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крупнейшим российском информационным электронным ресурсом в области науки, технологии, медицины и образования</a:t>
            </a:r>
            <a:r>
              <a:rPr lang="ru-RU" sz="6400" dirty="0" smtClean="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ru-RU" sz="6400" dirty="0" smtClean="0"/>
              <a:t>	</a:t>
            </a:r>
            <a:r>
              <a:rPr lang="ru-RU" sz="6400" dirty="0" smtClean="0">
                <a:latin typeface="Times New Roman" panose="02020603050405020304" pitchFamily="18" charset="0"/>
                <a:cs typeface="Times New Roman" panose="02020603050405020304" pitchFamily="18" charset="0"/>
              </a:rPr>
              <a:t>Организован поиск </a:t>
            </a:r>
            <a:r>
              <a:rPr lang="ru-RU" sz="6400" dirty="0">
                <a:latin typeface="Times New Roman" panose="02020603050405020304" pitchFamily="18" charset="0"/>
                <a:cs typeface="Times New Roman" panose="02020603050405020304" pitchFamily="18" charset="0"/>
              </a:rPr>
              <a:t>по рефератам и полнотекстовым статьям, опубликованных в российских и зарубежных научно-технических журналах. </a:t>
            </a:r>
          </a:p>
          <a:p>
            <a:pPr marL="0" indent="0" algn="just">
              <a:lnSpc>
                <a:spcPct val="120000"/>
              </a:lnSpc>
              <a:spcBef>
                <a:spcPts val="0"/>
              </a:spcBef>
              <a:buNone/>
            </a:pPr>
            <a:r>
              <a:rPr lang="ru-RU" sz="6400" dirty="0">
                <a:latin typeface="Times New Roman" panose="02020603050405020304" pitchFamily="18" charset="0"/>
                <a:cs typeface="Times New Roman" panose="02020603050405020304" pitchFamily="18" charset="0"/>
              </a:rPr>
              <a:t>	За время работы компании успешно реализован ряд крупных проектов национального масштаба в области информационного обеспечения российской науки и </a:t>
            </a:r>
            <a:r>
              <a:rPr lang="ru-RU" sz="6400" dirty="0" smtClean="0">
                <a:latin typeface="Times New Roman" panose="02020603050405020304" pitchFamily="18" charset="0"/>
                <a:cs typeface="Times New Roman" panose="02020603050405020304" pitchFamily="18" charset="0"/>
              </a:rPr>
              <a:t>образования. </a:t>
            </a:r>
          </a:p>
          <a:p>
            <a:pPr marL="0" indent="0" algn="just">
              <a:lnSpc>
                <a:spcPct val="120000"/>
              </a:lnSpc>
              <a:spcBef>
                <a:spcPts val="0"/>
              </a:spcBef>
              <a:buNone/>
            </a:pPr>
            <a:r>
              <a:rPr lang="ru-RU" sz="6400" dirty="0" smtClean="0">
                <a:latin typeface="Times New Roman" panose="02020603050405020304" pitchFamily="18" charset="0"/>
                <a:cs typeface="Times New Roman" panose="02020603050405020304" pitchFamily="18" charset="0"/>
              </a:rPr>
              <a:t>	Постоянно открыта персональная </a:t>
            </a:r>
            <a:r>
              <a:rPr lang="ru-RU" sz="6400" dirty="0">
                <a:latin typeface="Times New Roman" panose="02020603050405020304" pitchFamily="18" charset="0"/>
                <a:cs typeface="Times New Roman" panose="02020603050405020304" pitchFamily="18" charset="0"/>
              </a:rPr>
              <a:t>регистрация авторов научных публикаций </a:t>
            </a:r>
            <a:r>
              <a:rPr lang="ru-RU" sz="6400" dirty="0" smtClean="0">
                <a:latin typeface="Times New Roman" panose="02020603050405020304" pitchFamily="18" charset="0"/>
                <a:cs typeface="Times New Roman" panose="02020603050405020304" pitchFamily="18" charset="0"/>
              </a:rPr>
              <a:t>в </a:t>
            </a:r>
            <a:r>
              <a:rPr lang="ru-RU" sz="6400" b="1" dirty="0">
                <a:latin typeface="Times New Roman" panose="02020603050405020304" pitchFamily="18" charset="0"/>
                <a:cs typeface="Times New Roman" panose="02020603050405020304" pitchFamily="18" charset="0"/>
              </a:rPr>
              <a:t>Научной электронной библиотеке eLibrary.ru </a:t>
            </a:r>
            <a:r>
              <a:rPr lang="ru-RU" sz="6400" i="1" dirty="0" smtClean="0">
                <a:solidFill>
                  <a:srgbClr val="FF0000"/>
                </a:solidFill>
                <a:latin typeface="Times New Roman" panose="02020603050405020304" pitchFamily="18" charset="0"/>
                <a:cs typeface="Times New Roman" panose="02020603050405020304" pitchFamily="18" charset="0"/>
              </a:rPr>
              <a:t> </a:t>
            </a:r>
            <a:r>
              <a:rPr lang="ru-RU" sz="6400" i="1" u="sng" dirty="0">
                <a:solidFill>
                  <a:srgbClr val="FF0000"/>
                </a:solidFill>
                <a:latin typeface="Times New Roman" panose="02020603050405020304" pitchFamily="18" charset="0"/>
                <a:cs typeface="Times New Roman" panose="02020603050405020304" pitchFamily="18" charset="0"/>
              </a:rPr>
              <a:t>независимо от наличия ученой </a:t>
            </a:r>
            <a:r>
              <a:rPr lang="ru-RU" sz="6400" i="1" u="sng" dirty="0" smtClean="0">
                <a:solidFill>
                  <a:srgbClr val="FF0000"/>
                </a:solidFill>
                <a:latin typeface="Times New Roman" panose="02020603050405020304" pitchFamily="18" charset="0"/>
                <a:cs typeface="Times New Roman" panose="02020603050405020304" pitchFamily="18" charset="0"/>
              </a:rPr>
              <a:t>степени!</a:t>
            </a:r>
            <a:endParaRPr lang="en-US" sz="6400" i="1"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6400" dirty="0" smtClean="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Сотрудники </a:t>
            </a:r>
            <a:r>
              <a:rPr lang="ru-RU" sz="6400" dirty="0">
                <a:latin typeface="Times New Roman" panose="02020603050405020304" pitchFamily="18" charset="0"/>
                <a:cs typeface="Times New Roman" panose="02020603050405020304" pitchFamily="18" charset="0"/>
              </a:rPr>
              <a:t>организации, являющиеся авторами публикаций</a:t>
            </a:r>
            <a:r>
              <a:rPr lang="en-US" sz="6400" dirty="0">
                <a:latin typeface="Times New Roman" panose="02020603050405020304" pitchFamily="18" charset="0"/>
                <a:cs typeface="Times New Roman" panose="02020603050405020304" pitchFamily="18" charset="0"/>
              </a:rPr>
              <a:t>,</a:t>
            </a:r>
            <a:r>
              <a:rPr lang="ru-RU" sz="6400" dirty="0">
                <a:latin typeface="Times New Roman" panose="02020603050405020304" pitchFamily="18" charset="0"/>
                <a:cs typeface="Times New Roman" panose="02020603050405020304" pitchFamily="18" charset="0"/>
              </a:rPr>
              <a:t> также зарегистрированы (или могут в любой момент зарегистрироваться) в системе </a:t>
            </a:r>
            <a:r>
              <a:rPr lang="en-US" sz="6400" b="1" dirty="0">
                <a:latin typeface="Times New Roman" panose="02020603050405020304" pitchFamily="18" charset="0"/>
                <a:cs typeface="Times New Roman" panose="02020603050405020304" pitchFamily="18" charset="0"/>
              </a:rPr>
              <a:t>Science </a:t>
            </a:r>
            <a:r>
              <a:rPr lang="en-US" sz="6400" b="1" dirty="0" smtClean="0">
                <a:latin typeface="Times New Roman" panose="02020603050405020304" pitchFamily="18" charset="0"/>
                <a:cs typeface="Times New Roman" panose="02020603050405020304" pitchFamily="18" charset="0"/>
              </a:rPr>
              <a:t>Index</a:t>
            </a:r>
            <a:r>
              <a:rPr lang="ru-RU" sz="6400" b="1" dirty="0" smtClean="0">
                <a:latin typeface="Times New Roman" panose="02020603050405020304" pitchFamily="18" charset="0"/>
                <a:cs typeface="Times New Roman" panose="02020603050405020304" pitchFamily="18" charset="0"/>
              </a:rPr>
              <a:t>, получить </a:t>
            </a:r>
            <a:r>
              <a:rPr lang="en-US" sz="6400" b="1" dirty="0" smtClean="0">
                <a:latin typeface="Times New Roman" panose="02020603050405020304" pitchFamily="18" charset="0"/>
                <a:cs typeface="Times New Roman" panose="02020603050405020304" pitchFamily="18" charset="0"/>
              </a:rPr>
              <a:t>SPIN-</a:t>
            </a:r>
            <a:r>
              <a:rPr lang="ru-RU" sz="6400" dirty="0" smtClean="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и использовать ее </a:t>
            </a:r>
            <a:r>
              <a:rPr lang="ru-RU" sz="6400" dirty="0" smtClean="0">
                <a:latin typeface="Times New Roman" panose="02020603050405020304" pitchFamily="18" charset="0"/>
                <a:cs typeface="Times New Roman" panose="02020603050405020304" pitchFamily="18" charset="0"/>
              </a:rPr>
              <a:t>возможности в редактировании профиля автора, в том числе пользоваться </a:t>
            </a:r>
          </a:p>
          <a:p>
            <a:r>
              <a:rPr lang="ru-RU" sz="6400" dirty="0" smtClean="0">
                <a:latin typeface="Times New Roman" panose="02020603050405020304" pitchFamily="18" charset="0"/>
                <a:cs typeface="Times New Roman" panose="02020603050405020304" pitchFamily="18" charset="0"/>
              </a:rPr>
              <a:t>сервисом,  </a:t>
            </a:r>
            <a:r>
              <a:rPr lang="ru-RU" sz="6400" dirty="0">
                <a:latin typeface="Times New Roman" panose="02020603050405020304" pitchFamily="18" charset="0"/>
                <a:cs typeface="Times New Roman" panose="02020603050405020304" pitchFamily="18" charset="0"/>
              </a:rPr>
              <a:t>доступный для зарегистрированных в системе SCIENCE INDEX авторов - </a:t>
            </a:r>
            <a:r>
              <a:rPr lang="ru-RU" sz="6400" dirty="0" smtClean="0">
                <a:latin typeface="Times New Roman" panose="02020603050405020304" pitchFamily="18" charset="0"/>
                <a:cs typeface="Times New Roman" panose="02020603050405020304" pitchFamily="18" charset="0"/>
              </a:rPr>
              <a:t>показ </a:t>
            </a:r>
            <a:r>
              <a:rPr lang="ru-RU" sz="6400" dirty="0">
                <a:latin typeface="Times New Roman" panose="02020603050405020304" pitchFamily="18" charset="0"/>
                <a:cs typeface="Times New Roman" panose="02020603050405020304" pitchFamily="18" charset="0"/>
              </a:rPr>
              <a:t>на странице с библиографическим описанием публикации не только числа ее цитирований в РИНЦ, но и актуального числа цитирований этой публикации в базах данных </a:t>
            </a:r>
            <a:r>
              <a:rPr lang="ru-RU" sz="6400" dirty="0" err="1">
                <a:latin typeface="Times New Roman" panose="02020603050405020304" pitchFamily="18" charset="0"/>
                <a:cs typeface="Times New Roman" panose="02020603050405020304" pitchFamily="18" charset="0"/>
              </a:rPr>
              <a:t>Web</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of</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Science</a:t>
            </a:r>
            <a:r>
              <a:rPr lang="ru-RU" sz="6400" dirty="0">
                <a:latin typeface="Times New Roman" panose="02020603050405020304" pitchFamily="18" charset="0"/>
                <a:cs typeface="Times New Roman" panose="02020603050405020304" pitchFamily="18" charset="0"/>
              </a:rPr>
              <a:t> и </a:t>
            </a:r>
            <a:r>
              <a:rPr lang="ru-RU" sz="6400" dirty="0" err="1">
                <a:latin typeface="Times New Roman" panose="02020603050405020304" pitchFamily="18" charset="0"/>
                <a:cs typeface="Times New Roman" panose="02020603050405020304" pitchFamily="18" charset="0"/>
              </a:rPr>
              <a:t>Scopus</a:t>
            </a:r>
            <a:r>
              <a:rPr lang="ru-RU" sz="6400" dirty="0">
                <a:latin typeface="Times New Roman" panose="02020603050405020304" pitchFamily="18" charset="0"/>
                <a:cs typeface="Times New Roman" panose="02020603050405020304" pitchFamily="18" charset="0"/>
              </a:rPr>
              <a:t>. </a:t>
            </a:r>
            <a:endParaRPr lang="ru-RU" sz="6400" dirty="0" smtClean="0">
              <a:latin typeface="Times New Roman" panose="02020603050405020304" pitchFamily="18" charset="0"/>
              <a:cs typeface="Times New Roman" panose="02020603050405020304" pitchFamily="18" charset="0"/>
            </a:endParaRPr>
          </a:p>
          <a:p>
            <a:pPr marL="0" indent="0">
              <a:buNone/>
            </a:pPr>
            <a:r>
              <a:rPr lang="ru-RU" sz="6400" dirty="0" smtClean="0">
                <a:latin typeface="Times New Roman" panose="02020603050405020304" pitchFamily="18" charset="0"/>
                <a:cs typeface="Times New Roman" panose="02020603050405020304" pitchFamily="18" charset="0"/>
              </a:rPr>
              <a:t>Количество </a:t>
            </a:r>
            <a:r>
              <a:rPr lang="ru-RU" sz="6400" dirty="0">
                <a:latin typeface="Times New Roman" panose="02020603050405020304" pitchFamily="18" charset="0"/>
                <a:cs typeface="Times New Roman" panose="02020603050405020304" pitchFamily="18" charset="0"/>
              </a:rPr>
              <a:t>цитирований в </a:t>
            </a:r>
            <a:r>
              <a:rPr lang="ru-RU" sz="6400" dirty="0" err="1">
                <a:latin typeface="Times New Roman" panose="02020603050405020304" pitchFamily="18" charset="0"/>
                <a:cs typeface="Times New Roman" panose="02020603050405020304" pitchFamily="18" charset="0"/>
              </a:rPr>
              <a:t>Web</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of</a:t>
            </a:r>
            <a:r>
              <a:rPr lang="ru-RU" sz="6400" dirty="0">
                <a:latin typeface="Times New Roman" panose="02020603050405020304" pitchFamily="18" charset="0"/>
                <a:cs typeface="Times New Roman" panose="02020603050405020304" pitchFamily="18" charset="0"/>
              </a:rPr>
              <a:t> </a:t>
            </a:r>
            <a:r>
              <a:rPr lang="ru-RU" sz="6400" dirty="0" err="1">
                <a:latin typeface="Times New Roman" panose="02020603050405020304" pitchFamily="18" charset="0"/>
                <a:cs typeface="Times New Roman" panose="02020603050405020304" pitchFamily="18" charset="0"/>
              </a:rPr>
              <a:t>Science</a:t>
            </a:r>
            <a:r>
              <a:rPr lang="ru-RU" sz="6400" dirty="0">
                <a:latin typeface="Times New Roman" panose="02020603050405020304" pitchFamily="18" charset="0"/>
                <a:cs typeface="Times New Roman" panose="02020603050405020304" pitchFamily="18" charset="0"/>
              </a:rPr>
              <a:t> и </a:t>
            </a:r>
            <a:r>
              <a:rPr lang="ru-RU" sz="6400" dirty="0" err="1">
                <a:latin typeface="Times New Roman" panose="02020603050405020304" pitchFamily="18" charset="0"/>
                <a:cs typeface="Times New Roman" panose="02020603050405020304" pitchFamily="18" charset="0"/>
              </a:rPr>
              <a:t>Scopus</a:t>
            </a:r>
            <a:r>
              <a:rPr lang="ru-RU" sz="6400" dirty="0">
                <a:latin typeface="Times New Roman" panose="02020603050405020304" pitchFamily="18" charset="0"/>
                <a:cs typeface="Times New Roman" panose="02020603050405020304" pitchFamily="18" charset="0"/>
              </a:rPr>
              <a:t> показывается только для тех журналов, которые обрабатываются в этих базах данных. </a:t>
            </a:r>
          </a:p>
          <a:p>
            <a:pPr marL="0" indent="0">
              <a:buNone/>
            </a:pPr>
            <a:endParaRPr lang="ru-RU" sz="5600"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sz="6400" u="sng" dirty="0">
              <a:solidFill>
                <a:srgbClr val="00B0F0"/>
              </a:solidFill>
              <a:latin typeface="Times New Roman" panose="02020603050405020304" pitchFamily="18" charset="0"/>
              <a:cs typeface="Times New Roman" panose="02020603050405020304" pitchFamily="18" charset="0"/>
            </a:endParaRPr>
          </a:p>
          <a:p>
            <a:pPr marL="0" indent="0" algn="ctr">
              <a:buNone/>
            </a:pPr>
            <a:r>
              <a:rPr lang="ru-RU" sz="6400" dirty="0">
                <a:solidFill>
                  <a:srgbClr val="FF0000"/>
                </a:solidFill>
                <a:latin typeface="Times New Roman" panose="02020603050405020304" pitchFamily="18" charset="0"/>
                <a:cs typeface="Times New Roman" panose="02020603050405020304" pitchFamily="18" charset="0"/>
              </a:rPr>
              <a:t>	</a:t>
            </a:r>
          </a:p>
          <a:p>
            <a:pPr marL="0" indent="0">
              <a:buNone/>
            </a:pPr>
            <a:endParaRPr lang="ru-RU" sz="29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819" y="231735"/>
            <a:ext cx="1600720" cy="585356"/>
          </a:xfrm>
          <a:prstGeom prst="rect">
            <a:avLst/>
          </a:prstGeom>
        </p:spPr>
      </p:pic>
      <p:sp>
        <p:nvSpPr>
          <p:cNvPr id="5" name="Нижний колонтитул 4"/>
          <p:cNvSpPr>
            <a:spLocks noGrp="1"/>
          </p:cNvSpPr>
          <p:nvPr>
            <p:ph type="ftr" sz="quarter" idx="11"/>
          </p:nvPr>
        </p:nvSpPr>
        <p:spPr>
          <a:xfrm>
            <a:off x="1942414" y="6381327"/>
            <a:ext cx="6518017" cy="288031"/>
          </a:xfrm>
        </p:spPr>
        <p:txBody>
          <a:bodyPr/>
          <a:lstStyle/>
          <a:p>
            <a:pPr algn="ctr"/>
            <a:endParaRPr lang="ru-RU" dirty="0" smtClean="0"/>
          </a:p>
          <a:p>
            <a:pPr algn="ctr"/>
            <a:r>
              <a:rPr lang="ru-RU" dirty="0" smtClean="0"/>
              <a:t>© </a:t>
            </a:r>
            <a:r>
              <a:rPr lang="ru-RU" dirty="0"/>
              <a:t>О.Н. Римская. О публикациях результатов  научных исследований для защиты диссертаций. </a:t>
            </a:r>
            <a:r>
              <a:rPr lang="ru-RU" dirty="0" smtClean="0"/>
              <a:t>2016</a:t>
            </a:r>
            <a:endParaRPr lang="ru-RU" dirty="0"/>
          </a:p>
          <a:p>
            <a:r>
              <a:rPr lang="ru-RU" dirty="0" smtClean="0"/>
              <a:t> </a:t>
            </a:r>
            <a:endParaRPr lang="ru-RU" dirty="0"/>
          </a:p>
        </p:txBody>
      </p:sp>
      <p:sp>
        <p:nvSpPr>
          <p:cNvPr id="6" name="Номер слайда 5"/>
          <p:cNvSpPr>
            <a:spLocks noGrp="1"/>
          </p:cNvSpPr>
          <p:nvPr>
            <p:ph type="sldNum" sz="quarter" idx="12"/>
          </p:nvPr>
        </p:nvSpPr>
        <p:spPr/>
        <p:txBody>
          <a:bodyPr/>
          <a:lstStyle/>
          <a:p>
            <a:fld id="{29B06A9B-9058-479F-8987-12533EA81BD4}" type="slidenum">
              <a:rPr lang="ru-RU" smtClean="0"/>
              <a:pPr/>
              <a:t>9</a:t>
            </a:fld>
            <a:endParaRPr lang="ru-RU" dirty="0"/>
          </a:p>
        </p:txBody>
      </p:sp>
    </p:spTree>
    <p:extLst>
      <p:ext uri="{BB962C8B-B14F-4D97-AF65-F5344CB8AC3E}">
        <p14:creationId xmlns:p14="http://schemas.microsoft.com/office/powerpoint/2010/main" val="621615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8UAD_jeYUObAWDD5n3G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RRWBVtFVEeeAPE_.fRa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Sf1d21alUuPZuSFRTp7i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gXQSti0ckKisevyXh9e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DKuXcQVS0iuy2NuMqrwoA"/>
</p:tagLst>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2673</TotalTime>
  <Words>1835</Words>
  <Application>Microsoft Office PowerPoint</Application>
  <PresentationFormat>Экран (4:3)</PresentationFormat>
  <Paragraphs>289</Paragraphs>
  <Slides>23</Slides>
  <Notes>6</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1" baseType="lpstr">
      <vt:lpstr>Aharoni</vt:lpstr>
      <vt:lpstr>Arial</vt:lpstr>
      <vt:lpstr>Calibri</vt:lpstr>
      <vt:lpstr>Century Gothic</vt:lpstr>
      <vt:lpstr>Times New Roman</vt:lpstr>
      <vt:lpstr>Wingdings 3</vt:lpstr>
      <vt:lpstr>Легкий дым</vt:lpstr>
      <vt:lpstr>think-cell Slide</vt:lpstr>
      <vt:lpstr>Презентация PowerPoint</vt:lpstr>
      <vt:lpstr>ВАК  Кыргызии</vt:lpstr>
      <vt:lpstr>Нормативные документы Кыргызской Республики</vt:lpstr>
      <vt:lpstr>Нормативные документы Кыргызской Республики</vt:lpstr>
      <vt:lpstr>Презентация PowerPoint</vt:lpstr>
      <vt:lpstr>Немного истории…..</vt:lpstr>
      <vt:lpstr>Презентация PowerPoint</vt:lpstr>
      <vt:lpstr>Презентация PowerPoint</vt:lpstr>
      <vt:lpstr>     Научная электронная библиотека </vt:lpstr>
      <vt:lpstr>Презентация PowerPoint</vt:lpstr>
      <vt:lpstr> Регистрационная анкета автора в eLibrary</vt:lpstr>
      <vt:lpstr>Презентация PowerPoint</vt:lpstr>
      <vt:lpstr>Каталог журналов Кыргызии, индексируемых в РИНЦ</vt:lpstr>
      <vt:lpstr>Информация о журнале в РИНЦ</vt:lpstr>
      <vt:lpstr>Появился новый ресурс для публикаций исследований</vt:lpstr>
      <vt:lpstr> Индексы публикационной активности:                    </vt:lpstr>
      <vt:lpstr>Индексы публикационной активности:                              (продолжение) </vt:lpstr>
      <vt:lpstr>Scopus http://www.scopus.com/           </vt:lpstr>
      <vt:lpstr>Web of Science   http://wokinfo.com/ </vt:lpstr>
      <vt:lpstr>     </vt:lpstr>
      <vt:lpstr>Практические советы*: Как повысить индивидуальные наукометрические показатели автору?  1.   1. Публиковаться в соавторстве с коллегами, имеющими высокие наукометрические показатели. 2. В разумных пределах увеличить самоцитируемость (делать ссылки на свои статьи, опубликованные ранее с указанием издания). 3. Составлять качественные резюме (аннотации) к статьям на русском и английском языках с употреблением общепринятой в мировой практике терминологии. 4. Тщательно отбирать ключевые слова, используя для данного языка общепринятые термины. 5. Список ключевых слов не должен включать только узкоспециализированные термины. Если ключевое слово является малоизвестным, необходимо добавить чаще употребляемые слова, похожие по тематике. 6. Стремиться к публикациям в международных журналах, высоко котирующихся в международной научной среде и индексируемых крупнейшими мировыми реферативными базами, такими как Scopus и Web of Science.  *Арутюнова О.Р., Римская О.Н. Практика стимулирования публикационной активности в ОАО «Российские космические системы». Журнал «Ракетно-космическое приборостроение и информационные системы», том 1, вып.4, 2014. С.69-76  </vt:lpstr>
      <vt:lpstr>Практические советы* (продолжение):  Как повысить индивидуальные наукометрические показатели автору?  7. Чем короче заголовок статьи, тем выше популярность публикации. 8. Национальные научные издания должны быть поддержаны экспертными советами ВАК Министерства образования и науки.  8. Представлять научные статьи в журналы с высоким импакт-фактором. Импакт-фактор —показатель информационной значимости научного журнала, соотношение количества ссылок на публикации данного журнала за 2 года, предшествующих году обследования, к количеству статей, опубликованных этим журналом за 2 года.  9. В обязательном порядке автор публикации должен зарегистрироваться в базе данных РИНЦ и получить индивидуальный SPIN-код, позволяющий активно отслеживать, корректировать персональные данные,  добавлять  собственные работы, что позволит увеличить список опубликованных и процитированных работ. 10. Ознакомиться с регулярностью обновления архива номеров в РИНЦ того журнала, в котором автор планирует публиковаться. Если архив номеров не обновляется, то статья автоматически не попадет в РИНЦ.  *Арутюнова О.Р., Римская О.Н. Практика стимулирования публикационной активности в ОАО «Российские космические системы». Журнал «Ракетно-космическое приборостроение и информационные системы», том 1, вып.4, 2014. С.69-76  </vt:lpstr>
      <vt:lpstr>Презентация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Кириллов Дмитрий Алексеевич</dc:creator>
  <cp:lastModifiedBy>OLGA</cp:lastModifiedBy>
  <cp:revision>969</cp:revision>
  <dcterms:created xsi:type="dcterms:W3CDTF">2014-12-23T10:51:31Z</dcterms:created>
  <dcterms:modified xsi:type="dcterms:W3CDTF">2016-03-16T12:57:30Z</dcterms:modified>
</cp:coreProperties>
</file>