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0" r:id="rId5"/>
    <p:sldId id="259" r:id="rId6"/>
    <p:sldId id="261" r:id="rId7"/>
    <p:sldId id="263" r:id="rId8"/>
    <p:sldId id="265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DD51C2-84EE-4FDC-9467-49E24BE235BD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F3B6D3-05D8-44F0-8FEB-CA5E62B578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359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184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image" Target="../media/image11.wmf"/><Relationship Id="rId3" Type="http://schemas.openxmlformats.org/officeDocument/2006/relationships/image" Target="../media/image1.wmf"/><Relationship Id="rId7" Type="http://schemas.openxmlformats.org/officeDocument/2006/relationships/image" Target="../media/image5.wmf"/><Relationship Id="rId12" Type="http://schemas.openxmlformats.org/officeDocument/2006/relationships/image" Target="../media/image10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wmf"/><Relationship Id="rId11" Type="http://schemas.openxmlformats.org/officeDocument/2006/relationships/image" Target="../media/image9.wmf"/><Relationship Id="rId5" Type="http://schemas.openxmlformats.org/officeDocument/2006/relationships/image" Target="../media/image3.wmf"/><Relationship Id="rId10" Type="http://schemas.openxmlformats.org/officeDocument/2006/relationships/image" Target="../media/image8.wmf"/><Relationship Id="rId4" Type="http://schemas.openxmlformats.org/officeDocument/2006/relationships/image" Target="../media/image2.wmf"/><Relationship Id="rId9" Type="http://schemas.openxmlformats.org/officeDocument/2006/relationships/image" Target="../media/image7.wmf"/><Relationship Id="rId1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4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«Современные тренды и вызовы управления системой образования в Кыргызстане»</a:t>
            </a:r>
            <a:endParaRPr lang="ru-RU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i="1" dirty="0">
                <a:latin typeface="Arial Narrow" panose="020B0606020202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Татьяна Третьякова</a:t>
            </a:r>
            <a:r>
              <a:rPr lang="ru-RU" b="1" i="1" dirty="0" smtClean="0">
                <a:latin typeface="Arial Narrow" panose="020B0606020202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, эксперт по управлению </a:t>
            </a:r>
          </a:p>
          <a:p>
            <a:r>
              <a:rPr lang="ru-RU" b="1" dirty="0" smtClean="0">
                <a:latin typeface="Arial Narrow" panose="020B0606020202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Институт </a:t>
            </a:r>
            <a:r>
              <a:rPr lang="ru-RU" b="1" dirty="0">
                <a:latin typeface="Arial Narrow" panose="020B0606020202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гуманитарного проектирования</a:t>
            </a:r>
            <a:r>
              <a:rPr lang="ru-RU" b="1" i="1" dirty="0">
                <a:latin typeface="Arial Narrow" panose="020B0606020202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204516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Тренды в образовании:</a:t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усложнение образовательной среды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2300" dirty="0" smtClean="0"/>
              <a:t> Появление новых технологий, распространившихся массово</a:t>
            </a:r>
          </a:p>
          <a:p>
            <a:pPr lvl="1"/>
            <a:r>
              <a:rPr lang="ru-RU" sz="2300" dirty="0" smtClean="0"/>
              <a:t>Гаджеты</a:t>
            </a:r>
            <a:r>
              <a:rPr lang="ru-RU" sz="2300" dirty="0"/>
              <a:t>, </a:t>
            </a:r>
            <a:r>
              <a:rPr lang="ru-RU" sz="2300" dirty="0" err="1"/>
              <a:t>компьтеры</a:t>
            </a:r>
            <a:endParaRPr lang="ru-RU" sz="2300" dirty="0"/>
          </a:p>
          <a:p>
            <a:pPr lvl="1"/>
            <a:r>
              <a:rPr lang="ru-RU" sz="2300" dirty="0" err="1"/>
              <a:t>Интренет</a:t>
            </a:r>
            <a:endParaRPr lang="ru-RU" sz="2300" dirty="0"/>
          </a:p>
          <a:p>
            <a:r>
              <a:rPr lang="ru-RU" sz="2300" dirty="0"/>
              <a:t>Сооб</a:t>
            </a:r>
            <a:r>
              <a:rPr lang="ru-RU" sz="2300" dirty="0" smtClean="0"/>
              <a:t>щества на базе новых технологий</a:t>
            </a:r>
          </a:p>
          <a:p>
            <a:pPr lvl="1"/>
            <a:r>
              <a:rPr lang="ru-RU" sz="2300" dirty="0"/>
              <a:t> </a:t>
            </a:r>
            <a:r>
              <a:rPr lang="ru-RU" sz="2300" dirty="0" smtClean="0"/>
              <a:t>образование, </a:t>
            </a:r>
          </a:p>
          <a:p>
            <a:pPr lvl="1"/>
            <a:r>
              <a:rPr lang="ru-RU" sz="2300" dirty="0" smtClean="0"/>
              <a:t>Работа, </a:t>
            </a:r>
          </a:p>
          <a:p>
            <a:pPr lvl="1"/>
            <a:r>
              <a:rPr lang="ru-RU" sz="2300" dirty="0" smtClean="0"/>
              <a:t>клубы</a:t>
            </a:r>
          </a:p>
          <a:p>
            <a:r>
              <a:rPr lang="ru-RU" sz="2300" dirty="0" smtClean="0"/>
              <a:t>Расширение списка </a:t>
            </a:r>
            <a:r>
              <a:rPr lang="ru-RU" sz="2300" dirty="0" err="1" smtClean="0"/>
              <a:t>акторов</a:t>
            </a:r>
            <a:r>
              <a:rPr lang="ru-RU" sz="2300" dirty="0" smtClean="0"/>
              <a:t> занимающихся образованием</a:t>
            </a:r>
          </a:p>
          <a:p>
            <a:pPr lvl="1"/>
            <a:r>
              <a:rPr lang="ru-RU" sz="2300" dirty="0" smtClean="0"/>
              <a:t>Религиозные </a:t>
            </a:r>
            <a:r>
              <a:rPr lang="ru-RU" sz="2300" dirty="0"/>
              <a:t>сообщества,</a:t>
            </a:r>
          </a:p>
          <a:p>
            <a:pPr lvl="1"/>
            <a:r>
              <a:rPr lang="ru-RU" sz="2300" dirty="0"/>
              <a:t>Образовательные заведения </a:t>
            </a:r>
            <a:r>
              <a:rPr lang="ru-RU" sz="2300" dirty="0" smtClean="0"/>
              <a:t>других государств</a:t>
            </a:r>
            <a:endParaRPr lang="ru-RU" sz="2300" dirty="0"/>
          </a:p>
          <a:p>
            <a:pPr lvl="1"/>
            <a:r>
              <a:rPr lang="ru-RU" sz="2300" dirty="0"/>
              <a:t>НПО</a:t>
            </a:r>
          </a:p>
          <a:p>
            <a:r>
              <a:rPr lang="ru-RU" sz="2300" dirty="0"/>
              <a:t>Дост</a:t>
            </a:r>
            <a:r>
              <a:rPr lang="ru-RU" sz="2300" dirty="0" smtClean="0"/>
              <a:t>упность международного образования</a:t>
            </a:r>
          </a:p>
          <a:p>
            <a:pPr lvl="1"/>
            <a:endParaRPr lang="ru-RU" dirty="0"/>
          </a:p>
          <a:p>
            <a:pPr lvl="1"/>
            <a:endParaRPr lang="ru-RU" dirty="0" smtClean="0"/>
          </a:p>
          <a:p>
            <a:pPr lvl="1"/>
            <a:endParaRPr lang="ru-RU" dirty="0" smtClean="0"/>
          </a:p>
          <a:p>
            <a:pPr lvl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310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Вызовы: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3200" dirty="0"/>
              <a:t>Представление об образовании в </a:t>
            </a:r>
            <a:r>
              <a:rPr lang="ru-RU" sz="3200" dirty="0" smtClean="0"/>
              <a:t>формальных институтах Кыргызстана– уже, чем существующая образовательная среда</a:t>
            </a:r>
          </a:p>
          <a:p>
            <a:r>
              <a:rPr lang="ru-RU" sz="3200" dirty="0" smtClean="0"/>
              <a:t>Существующие способы управления не достаточны для управления «полной» образовательной средой</a:t>
            </a:r>
          </a:p>
          <a:p>
            <a:r>
              <a:rPr lang="ru-RU" sz="3200" dirty="0" smtClean="0"/>
              <a:t>Как работать с проблемными процессами в Кыргызстане, дифференцирующими социальную среду? (поликультурные, либеральные – социальные</a:t>
            </a:r>
            <a:endParaRPr lang="ru-RU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7986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Инструменты управления МОН: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Кадровая политика (подготовка и назначение)</a:t>
            </a:r>
          </a:p>
          <a:p>
            <a:r>
              <a:rPr lang="ru-RU" sz="2400" dirty="0" smtClean="0"/>
              <a:t>Бюджет</a:t>
            </a:r>
          </a:p>
          <a:p>
            <a:r>
              <a:rPr lang="ru-RU" sz="2400" dirty="0" smtClean="0"/>
              <a:t>Стандарты,</a:t>
            </a:r>
          </a:p>
          <a:p>
            <a:r>
              <a:rPr lang="ru-RU" sz="2400" dirty="0" smtClean="0"/>
              <a:t>Лицензирование</a:t>
            </a:r>
          </a:p>
          <a:p>
            <a:endParaRPr lang="ru-RU" sz="2400" dirty="0"/>
          </a:p>
          <a:p>
            <a:r>
              <a:rPr lang="ru-RU" sz="2400" dirty="0" smtClean="0"/>
              <a:t>ЧТО ДОЛЖНО БЫТЬ ЕЩЕ?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19042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Какая политика должна быть в образовании?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Чтобы справиться с </a:t>
            </a:r>
            <a:r>
              <a:rPr lang="ru-RU" sz="2800" dirty="0" err="1" smtClean="0"/>
              <a:t>многосубъектностью</a:t>
            </a:r>
            <a:r>
              <a:rPr lang="ru-RU" sz="2800" dirty="0" smtClean="0"/>
              <a:t> в образовательной сфере</a:t>
            </a:r>
          </a:p>
          <a:p>
            <a:r>
              <a:rPr lang="ru-RU" sz="2800" dirty="0" smtClean="0"/>
              <a:t>С расслоениями в обществе</a:t>
            </a:r>
          </a:p>
          <a:p>
            <a:r>
              <a:rPr lang="ru-RU" sz="2800" dirty="0" smtClean="0"/>
              <a:t>С формирующимся новым технологическим укладом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497825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должно быть устроено управление образованием?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Рамки развития страны  </a:t>
            </a:r>
          </a:p>
          <a:p>
            <a:r>
              <a:rPr lang="ru-RU" sz="2400" dirty="0" smtClean="0"/>
              <a:t>Понимание объекта управления</a:t>
            </a:r>
          </a:p>
          <a:p>
            <a:r>
              <a:rPr lang="ru-RU" sz="2400" dirty="0" smtClean="0"/>
              <a:t>Политика в образовании,</a:t>
            </a:r>
          </a:p>
          <a:p>
            <a:r>
              <a:rPr lang="ru-RU" sz="2400" dirty="0" smtClean="0"/>
              <a:t>Программный подход</a:t>
            </a:r>
          </a:p>
          <a:p>
            <a:r>
              <a:rPr lang="ru-RU" sz="2400" dirty="0" smtClean="0"/>
              <a:t>Мониторинг и оценка, с учетом групп интересов, </a:t>
            </a:r>
            <a:r>
              <a:rPr lang="ru-RU" sz="2400" dirty="0" err="1" smtClean="0"/>
              <a:t>благополучателей</a:t>
            </a:r>
            <a:r>
              <a:rPr lang="ru-RU" sz="2400" dirty="0" smtClean="0"/>
              <a:t> программ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4168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Мониторинг и оценка</a:t>
            </a:r>
            <a:endParaRPr lang="ru-RU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Определение партнеров и </a:t>
            </a:r>
            <a:r>
              <a:rPr lang="ru-RU" dirty="0" err="1" smtClean="0"/>
              <a:t>благополучателей</a:t>
            </a:r>
            <a:r>
              <a:rPr lang="ru-RU" dirty="0" smtClean="0"/>
              <a:t>, формирование проблем</a:t>
            </a:r>
          </a:p>
          <a:p>
            <a:r>
              <a:rPr lang="ru-RU" dirty="0" smtClean="0"/>
              <a:t>Выстраивание целевого пространства</a:t>
            </a:r>
          </a:p>
          <a:p>
            <a:r>
              <a:rPr lang="ru-RU" dirty="0" smtClean="0"/>
              <a:t>Разработка методов воздействия, управление – рассматривается как цикл</a:t>
            </a:r>
          </a:p>
          <a:p>
            <a:r>
              <a:rPr lang="ru-RU" dirty="0" smtClean="0"/>
              <a:t>Построение логической матрицы, показателями, индикаторами, допущениями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4010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2006601" y="361950"/>
            <a:ext cx="69516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en-US" sz="2800" dirty="0">
                <a:solidFill>
                  <a:srgbClr val="333399"/>
                </a:solidFill>
              </a:rPr>
              <a:t>Цикл </a:t>
            </a:r>
            <a:r>
              <a:rPr lang="ru-RU" altLang="en-US" sz="2800" dirty="0" smtClean="0">
                <a:solidFill>
                  <a:srgbClr val="333399"/>
                </a:solidFill>
              </a:rPr>
              <a:t>мониторинга </a:t>
            </a:r>
            <a:r>
              <a:rPr lang="ru-RU" altLang="en-US" sz="2800" dirty="0">
                <a:solidFill>
                  <a:srgbClr val="333399"/>
                </a:solidFill>
              </a:rPr>
              <a:t>и </a:t>
            </a:r>
            <a:r>
              <a:rPr lang="ru-RU" altLang="en-US" sz="2800" dirty="0" smtClean="0">
                <a:solidFill>
                  <a:srgbClr val="333399"/>
                </a:solidFill>
              </a:rPr>
              <a:t>оценки </a:t>
            </a:r>
            <a:r>
              <a:rPr lang="ru-RU" altLang="en-US" sz="2800" dirty="0">
                <a:solidFill>
                  <a:srgbClr val="333399"/>
                </a:solidFill>
              </a:rPr>
              <a:t>программы</a:t>
            </a:r>
            <a:endParaRPr lang="ru-RU" altLang="en-US" sz="2800" dirty="0">
              <a:solidFill>
                <a:srgbClr val="333399"/>
              </a:solidFill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2495550" y="2493964"/>
            <a:ext cx="1857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185A96"/>
              </a:buClr>
              <a:defRPr sz="1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Times New Roman" pitchFamily="18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20000"/>
              <a:buChar char="-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Times New Roman" pitchFamily="18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Char char="-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Char char="-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Char char="-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Char char="-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Char char="-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kern="0">
              <a:solidFill>
                <a:srgbClr val="1A1A1A"/>
              </a:solidFill>
            </a:endParaRPr>
          </a:p>
        </p:txBody>
      </p:sp>
      <p:pic>
        <p:nvPicPr>
          <p:cNvPr id="6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3489" y="2479675"/>
            <a:ext cx="915987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7363" y="2047876"/>
            <a:ext cx="792162" cy="55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1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26" y="2768600"/>
            <a:ext cx="936625" cy="44608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607" name="AutoShape 16"/>
          <p:cNvSpPr>
            <a:spLocks noChangeAspect="1" noChangeArrowheads="1" noTextEdit="1"/>
          </p:cNvSpPr>
          <p:nvPr/>
        </p:nvSpPr>
        <p:spPr bwMode="auto">
          <a:xfrm>
            <a:off x="4919663" y="2735264"/>
            <a:ext cx="2673350" cy="257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08" name="Freeform 17"/>
          <p:cNvSpPr>
            <a:spLocks/>
          </p:cNvSpPr>
          <p:nvPr/>
        </p:nvSpPr>
        <p:spPr bwMode="auto">
          <a:xfrm>
            <a:off x="5243513" y="2997201"/>
            <a:ext cx="222250" cy="193675"/>
          </a:xfrm>
          <a:custGeom>
            <a:avLst/>
            <a:gdLst>
              <a:gd name="T0" fmla="*/ 2147483647 w 140"/>
              <a:gd name="T1" fmla="*/ 0 h 122"/>
              <a:gd name="T2" fmla="*/ 0 w 140"/>
              <a:gd name="T3" fmla="*/ 2147483647 h 122"/>
              <a:gd name="T4" fmla="*/ 2147483647 w 140"/>
              <a:gd name="T5" fmla="*/ 2147483647 h 122"/>
              <a:gd name="T6" fmla="*/ 2147483647 w 140"/>
              <a:gd name="T7" fmla="*/ 0 h 12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40" h="122">
                <a:moveTo>
                  <a:pt x="140" y="0"/>
                </a:moveTo>
                <a:lnTo>
                  <a:pt x="0" y="18"/>
                </a:lnTo>
                <a:lnTo>
                  <a:pt x="90" y="122"/>
                </a:lnTo>
                <a:lnTo>
                  <a:pt x="14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09" name="Freeform 18"/>
          <p:cNvSpPr>
            <a:spLocks/>
          </p:cNvSpPr>
          <p:nvPr/>
        </p:nvSpPr>
        <p:spPr bwMode="auto">
          <a:xfrm>
            <a:off x="5243513" y="2997201"/>
            <a:ext cx="222250" cy="193675"/>
          </a:xfrm>
          <a:custGeom>
            <a:avLst/>
            <a:gdLst>
              <a:gd name="T0" fmla="*/ 2147483647 w 140"/>
              <a:gd name="T1" fmla="*/ 0 h 122"/>
              <a:gd name="T2" fmla="*/ 0 w 140"/>
              <a:gd name="T3" fmla="*/ 2147483647 h 122"/>
              <a:gd name="T4" fmla="*/ 2147483647 w 140"/>
              <a:gd name="T5" fmla="*/ 2147483647 h 122"/>
              <a:gd name="T6" fmla="*/ 2147483647 w 140"/>
              <a:gd name="T7" fmla="*/ 0 h 12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40" h="122">
                <a:moveTo>
                  <a:pt x="140" y="0"/>
                </a:moveTo>
                <a:lnTo>
                  <a:pt x="0" y="18"/>
                </a:lnTo>
                <a:lnTo>
                  <a:pt x="90" y="122"/>
                </a:lnTo>
                <a:lnTo>
                  <a:pt x="140" y="0"/>
                </a:lnTo>
                <a:close/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10" name="Freeform 19"/>
          <p:cNvSpPr>
            <a:spLocks/>
          </p:cNvSpPr>
          <p:nvPr/>
        </p:nvSpPr>
        <p:spPr bwMode="auto">
          <a:xfrm>
            <a:off x="5214939" y="4710113"/>
            <a:ext cx="185737" cy="241300"/>
          </a:xfrm>
          <a:custGeom>
            <a:avLst/>
            <a:gdLst>
              <a:gd name="T0" fmla="*/ 2147483647 w 117"/>
              <a:gd name="T1" fmla="*/ 2147483647 h 152"/>
              <a:gd name="T2" fmla="*/ 0 w 117"/>
              <a:gd name="T3" fmla="*/ 0 h 152"/>
              <a:gd name="T4" fmla="*/ 2147483647 w 117"/>
              <a:gd name="T5" fmla="*/ 2147483647 h 152"/>
              <a:gd name="T6" fmla="*/ 2147483647 w 117"/>
              <a:gd name="T7" fmla="*/ 2147483647 h 15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17" h="152">
                <a:moveTo>
                  <a:pt x="117" y="69"/>
                </a:moveTo>
                <a:lnTo>
                  <a:pt x="0" y="0"/>
                </a:lnTo>
                <a:lnTo>
                  <a:pt x="13" y="152"/>
                </a:lnTo>
                <a:lnTo>
                  <a:pt x="117" y="6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11" name="Freeform 20"/>
          <p:cNvSpPr>
            <a:spLocks/>
          </p:cNvSpPr>
          <p:nvPr/>
        </p:nvSpPr>
        <p:spPr bwMode="auto">
          <a:xfrm>
            <a:off x="5214939" y="4710113"/>
            <a:ext cx="185737" cy="241300"/>
          </a:xfrm>
          <a:custGeom>
            <a:avLst/>
            <a:gdLst>
              <a:gd name="T0" fmla="*/ 2147483647 w 117"/>
              <a:gd name="T1" fmla="*/ 2147483647 h 152"/>
              <a:gd name="T2" fmla="*/ 0 w 117"/>
              <a:gd name="T3" fmla="*/ 0 h 152"/>
              <a:gd name="T4" fmla="*/ 2147483647 w 117"/>
              <a:gd name="T5" fmla="*/ 2147483647 h 152"/>
              <a:gd name="T6" fmla="*/ 2147483647 w 117"/>
              <a:gd name="T7" fmla="*/ 2147483647 h 15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17" h="152">
                <a:moveTo>
                  <a:pt x="117" y="69"/>
                </a:moveTo>
                <a:lnTo>
                  <a:pt x="0" y="0"/>
                </a:lnTo>
                <a:lnTo>
                  <a:pt x="13" y="152"/>
                </a:lnTo>
                <a:lnTo>
                  <a:pt x="117" y="69"/>
                </a:lnTo>
                <a:close/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12" name="Freeform 21"/>
          <p:cNvSpPr>
            <a:spLocks/>
          </p:cNvSpPr>
          <p:nvPr/>
        </p:nvSpPr>
        <p:spPr bwMode="auto">
          <a:xfrm>
            <a:off x="7004051" y="4737101"/>
            <a:ext cx="207963" cy="193675"/>
          </a:xfrm>
          <a:custGeom>
            <a:avLst/>
            <a:gdLst>
              <a:gd name="T0" fmla="*/ 2147483647 w 131"/>
              <a:gd name="T1" fmla="*/ 0 h 122"/>
              <a:gd name="T2" fmla="*/ 0 w 131"/>
              <a:gd name="T3" fmla="*/ 2147483647 h 122"/>
              <a:gd name="T4" fmla="*/ 2147483647 w 131"/>
              <a:gd name="T5" fmla="*/ 2147483647 h 122"/>
              <a:gd name="T6" fmla="*/ 2147483647 w 131"/>
              <a:gd name="T7" fmla="*/ 0 h 12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1" h="122">
                <a:moveTo>
                  <a:pt x="36" y="0"/>
                </a:moveTo>
                <a:lnTo>
                  <a:pt x="0" y="122"/>
                </a:lnTo>
                <a:lnTo>
                  <a:pt x="131" y="87"/>
                </a:lnTo>
                <a:lnTo>
                  <a:pt x="3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13" name="Freeform 22"/>
          <p:cNvSpPr>
            <a:spLocks/>
          </p:cNvSpPr>
          <p:nvPr/>
        </p:nvSpPr>
        <p:spPr bwMode="auto">
          <a:xfrm>
            <a:off x="7004051" y="4737101"/>
            <a:ext cx="207963" cy="193675"/>
          </a:xfrm>
          <a:custGeom>
            <a:avLst/>
            <a:gdLst>
              <a:gd name="T0" fmla="*/ 2147483647 w 131"/>
              <a:gd name="T1" fmla="*/ 0 h 122"/>
              <a:gd name="T2" fmla="*/ 0 w 131"/>
              <a:gd name="T3" fmla="*/ 2147483647 h 122"/>
              <a:gd name="T4" fmla="*/ 2147483647 w 131"/>
              <a:gd name="T5" fmla="*/ 2147483647 h 122"/>
              <a:gd name="T6" fmla="*/ 2147483647 w 131"/>
              <a:gd name="T7" fmla="*/ 0 h 12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1" h="122">
                <a:moveTo>
                  <a:pt x="36" y="0"/>
                </a:moveTo>
                <a:lnTo>
                  <a:pt x="0" y="122"/>
                </a:lnTo>
                <a:lnTo>
                  <a:pt x="131" y="87"/>
                </a:lnTo>
                <a:lnTo>
                  <a:pt x="36" y="0"/>
                </a:lnTo>
                <a:close/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14" name="Freeform 23"/>
          <p:cNvSpPr>
            <a:spLocks/>
          </p:cNvSpPr>
          <p:nvPr/>
        </p:nvSpPr>
        <p:spPr bwMode="auto">
          <a:xfrm>
            <a:off x="6938963" y="2949575"/>
            <a:ext cx="215900" cy="185738"/>
          </a:xfrm>
          <a:custGeom>
            <a:avLst/>
            <a:gdLst>
              <a:gd name="T0" fmla="*/ 2147483647 w 136"/>
              <a:gd name="T1" fmla="*/ 0 h 117"/>
              <a:gd name="T2" fmla="*/ 0 w 136"/>
              <a:gd name="T3" fmla="*/ 2147483647 h 117"/>
              <a:gd name="T4" fmla="*/ 2147483647 w 136"/>
              <a:gd name="T5" fmla="*/ 2147483647 h 117"/>
              <a:gd name="T6" fmla="*/ 2147483647 w 136"/>
              <a:gd name="T7" fmla="*/ 0 h 11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6" h="117">
                <a:moveTo>
                  <a:pt x="82" y="0"/>
                </a:moveTo>
                <a:lnTo>
                  <a:pt x="0" y="100"/>
                </a:lnTo>
                <a:lnTo>
                  <a:pt x="136" y="117"/>
                </a:lnTo>
                <a:lnTo>
                  <a:pt x="8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15" name="Freeform 24"/>
          <p:cNvSpPr>
            <a:spLocks/>
          </p:cNvSpPr>
          <p:nvPr/>
        </p:nvSpPr>
        <p:spPr bwMode="auto">
          <a:xfrm>
            <a:off x="6938963" y="2949575"/>
            <a:ext cx="215900" cy="185738"/>
          </a:xfrm>
          <a:custGeom>
            <a:avLst/>
            <a:gdLst>
              <a:gd name="T0" fmla="*/ 2147483647 w 136"/>
              <a:gd name="T1" fmla="*/ 0 h 117"/>
              <a:gd name="T2" fmla="*/ 0 w 136"/>
              <a:gd name="T3" fmla="*/ 2147483647 h 117"/>
              <a:gd name="T4" fmla="*/ 2147483647 w 136"/>
              <a:gd name="T5" fmla="*/ 2147483647 h 117"/>
              <a:gd name="T6" fmla="*/ 2147483647 w 136"/>
              <a:gd name="T7" fmla="*/ 0 h 11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6" h="117">
                <a:moveTo>
                  <a:pt x="82" y="0"/>
                </a:moveTo>
                <a:lnTo>
                  <a:pt x="0" y="100"/>
                </a:lnTo>
                <a:lnTo>
                  <a:pt x="136" y="117"/>
                </a:lnTo>
                <a:lnTo>
                  <a:pt x="82" y="0"/>
                </a:lnTo>
                <a:close/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" name="Oval 25"/>
          <p:cNvSpPr>
            <a:spLocks noChangeArrowheads="1"/>
          </p:cNvSpPr>
          <p:nvPr/>
        </p:nvSpPr>
        <p:spPr bwMode="auto">
          <a:xfrm>
            <a:off x="4948239" y="2763839"/>
            <a:ext cx="2530475" cy="2435225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185A96"/>
              </a:buClr>
              <a:defRPr sz="1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Times New Roman" pitchFamily="18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20000"/>
              <a:buChar char="-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Times New Roman" pitchFamily="18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Char char="-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Char char="-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Char char="-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Char char="-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Char char="-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defRPr/>
            </a:pPr>
            <a:endParaRPr lang="en-US" altLang="en-US" sz="1800" b="0" kern="0">
              <a:solidFill>
                <a:srgbClr val="000000"/>
              </a:solidFill>
            </a:endParaRPr>
          </a:p>
        </p:txBody>
      </p:sp>
      <p:sp>
        <p:nvSpPr>
          <p:cNvPr id="19" name="Text Box 26"/>
          <p:cNvSpPr txBox="1">
            <a:spLocks noChangeArrowheads="1"/>
          </p:cNvSpPr>
          <p:nvPr/>
        </p:nvSpPr>
        <p:spPr bwMode="auto">
          <a:xfrm>
            <a:off x="5537200" y="2624138"/>
            <a:ext cx="1416050" cy="279400"/>
          </a:xfrm>
          <a:prstGeom prst="rect">
            <a:avLst/>
          </a:prstGeom>
          <a:solidFill>
            <a:srgbClr val="BBE0E3"/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altLang="en-US" sz="1200" kern="0">
                <a:solidFill>
                  <a:srgbClr val="000000"/>
                </a:solidFill>
                <a:ea typeface="ＭＳ Ｐゴシック"/>
              </a:rPr>
              <a:t>Programme</a:t>
            </a:r>
          </a:p>
        </p:txBody>
      </p:sp>
      <p:sp>
        <p:nvSpPr>
          <p:cNvPr id="20" name="Text Box 27"/>
          <p:cNvSpPr txBox="1">
            <a:spLocks noChangeArrowheads="1"/>
          </p:cNvSpPr>
          <p:nvPr/>
        </p:nvSpPr>
        <p:spPr bwMode="auto">
          <a:xfrm>
            <a:off x="5537200" y="5024438"/>
            <a:ext cx="1416050" cy="406400"/>
          </a:xfrm>
          <a:prstGeom prst="rect">
            <a:avLst/>
          </a:prstGeom>
          <a:solidFill>
            <a:srgbClr val="BBE0E3"/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r>
              <a:rPr lang="en-GB" altLang="en-US" sz="1200" kern="0">
                <a:solidFill>
                  <a:srgbClr val="000000"/>
                </a:solidFill>
                <a:ea typeface="ＭＳ Ｐゴシック"/>
              </a:rPr>
              <a:t>Appraisal &amp; 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r>
              <a:rPr lang="en-US" altLang="en-US" sz="1200" kern="0">
                <a:solidFill>
                  <a:srgbClr val="000000"/>
                </a:solidFill>
                <a:ea typeface="ＭＳ Ｐゴシック"/>
              </a:rPr>
              <a:t>Commitment</a:t>
            </a:r>
            <a:endParaRPr lang="en-GB" altLang="en-US" sz="1200" kern="0">
              <a:solidFill>
                <a:srgbClr val="000000"/>
              </a:solidFill>
              <a:ea typeface="ＭＳ Ｐゴシック"/>
            </a:endParaRPr>
          </a:p>
        </p:txBody>
      </p:sp>
      <p:sp>
        <p:nvSpPr>
          <p:cNvPr id="21" name="Text Box 28"/>
          <p:cNvSpPr txBox="1">
            <a:spLocks noChangeArrowheads="1"/>
          </p:cNvSpPr>
          <p:nvPr/>
        </p:nvSpPr>
        <p:spPr bwMode="auto">
          <a:xfrm>
            <a:off x="7215189" y="4348163"/>
            <a:ext cx="1412875" cy="277812"/>
          </a:xfrm>
          <a:prstGeom prst="rect">
            <a:avLst/>
          </a:prstGeom>
          <a:solidFill>
            <a:srgbClr val="BBE0E3"/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altLang="en-US" sz="1200" kern="0">
                <a:solidFill>
                  <a:srgbClr val="000000"/>
                </a:solidFill>
                <a:ea typeface="ＭＳ Ｐゴシック"/>
              </a:rPr>
              <a:t>Formulation</a:t>
            </a:r>
          </a:p>
        </p:txBody>
      </p:sp>
      <p:sp>
        <p:nvSpPr>
          <p:cNvPr id="22" name="Text Box 29"/>
          <p:cNvSpPr txBox="1">
            <a:spLocks noChangeArrowheads="1"/>
          </p:cNvSpPr>
          <p:nvPr/>
        </p:nvSpPr>
        <p:spPr bwMode="auto">
          <a:xfrm>
            <a:off x="7215189" y="3244851"/>
            <a:ext cx="1412875" cy="277813"/>
          </a:xfrm>
          <a:prstGeom prst="rect">
            <a:avLst/>
          </a:prstGeom>
          <a:solidFill>
            <a:srgbClr val="BBE0E3"/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altLang="en-US" sz="1200" kern="0">
                <a:solidFill>
                  <a:srgbClr val="000000"/>
                </a:solidFill>
                <a:ea typeface="ＭＳ Ｐゴシック"/>
              </a:rPr>
              <a:t>Identification</a:t>
            </a:r>
          </a:p>
        </p:txBody>
      </p:sp>
      <p:sp>
        <p:nvSpPr>
          <p:cNvPr id="23" name="Text Box 30"/>
          <p:cNvSpPr txBox="1">
            <a:spLocks noChangeArrowheads="1"/>
          </p:cNvSpPr>
          <p:nvPr/>
        </p:nvSpPr>
        <p:spPr bwMode="auto">
          <a:xfrm>
            <a:off x="3597275" y="4348163"/>
            <a:ext cx="1587500" cy="277812"/>
          </a:xfrm>
          <a:prstGeom prst="rect">
            <a:avLst/>
          </a:prstGeom>
          <a:solidFill>
            <a:srgbClr val="BBE0E3"/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altLang="en-US" sz="1200" kern="0">
                <a:solidFill>
                  <a:srgbClr val="000000"/>
                </a:solidFill>
                <a:ea typeface="ＭＳ Ｐゴシック"/>
              </a:rPr>
              <a:t>Implementation</a:t>
            </a:r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597275" y="3244851"/>
            <a:ext cx="1587500" cy="277813"/>
          </a:xfrm>
          <a:prstGeom prst="rect">
            <a:avLst/>
          </a:prstGeom>
          <a:solidFill>
            <a:srgbClr val="BBE0E3"/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altLang="en-US" sz="1200" kern="0">
                <a:solidFill>
                  <a:srgbClr val="000000"/>
                </a:solidFill>
                <a:ea typeface="ＭＳ Ｐゴシック"/>
              </a:rPr>
              <a:t>Evaluation</a:t>
            </a:r>
          </a:p>
        </p:txBody>
      </p:sp>
      <p:pic>
        <p:nvPicPr>
          <p:cNvPr id="25" name="Picture 3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9751" y="3632200"/>
            <a:ext cx="638175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3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6150" y="3703638"/>
            <a:ext cx="863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625" name="Picture 36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4851" y="5216526"/>
            <a:ext cx="1008063" cy="5492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626" name="Picture 37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5359400"/>
            <a:ext cx="946150" cy="55403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627" name="Picture 38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0388" y="5503863"/>
            <a:ext cx="895350" cy="493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Picture 39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5114" y="4711701"/>
            <a:ext cx="1106487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40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2276" y="2498726"/>
            <a:ext cx="792163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630" name="Picture 34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7951" y="4135438"/>
            <a:ext cx="936625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631" name="Picture 41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8264" y="4132264"/>
            <a:ext cx="942975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5043489" y="1487488"/>
            <a:ext cx="226696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185A96"/>
              </a:buClr>
              <a:defRPr sz="1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Times New Roman" pitchFamily="18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20000"/>
              <a:buChar char="-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Times New Roman" pitchFamily="18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Char char="-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Char char="-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Char char="-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Char char="-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Char char="-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defRPr/>
            </a:pPr>
            <a:r>
              <a:rPr lang="ru-RU" altLang="en-US" sz="1600" b="0" kern="0" dirty="0">
                <a:solidFill>
                  <a:srgbClr val="000000"/>
                </a:solidFill>
              </a:rPr>
              <a:t>Рамочная Программа</a:t>
            </a:r>
            <a:endParaRPr lang="en-GB" altLang="en-US" sz="1600" b="0" kern="0" dirty="0">
              <a:solidFill>
                <a:srgbClr val="000000"/>
              </a:solidFill>
            </a:endParaRP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8112126" y="1751014"/>
            <a:ext cx="195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185A96"/>
              </a:buClr>
              <a:defRPr sz="1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Times New Roman" pitchFamily="18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20000"/>
              <a:buChar char="-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Times New Roman" pitchFamily="18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Char char="-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Char char="-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Char char="-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Char char="-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Char char="-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defRPr/>
            </a:pPr>
            <a:r>
              <a:rPr lang="ru-RU" altLang="en-US" sz="1600" b="0" kern="0" dirty="0">
                <a:solidFill>
                  <a:srgbClr val="000000"/>
                </a:solidFill>
              </a:rPr>
              <a:t>Ситуационный анализ проекта</a:t>
            </a:r>
            <a:endParaRPr lang="en-GB" altLang="en-US" sz="1600" b="0" kern="0" dirty="0">
              <a:solidFill>
                <a:srgbClr val="000000"/>
              </a:solidFill>
            </a:endParaRP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8542328" y="4760913"/>
            <a:ext cx="168507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185A96"/>
              </a:buClr>
              <a:defRPr sz="1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Times New Roman" pitchFamily="18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20000"/>
              <a:buChar char="-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Times New Roman" pitchFamily="18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Char char="-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Char char="-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Char char="-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Char char="-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Char char="-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defRPr/>
            </a:pPr>
            <a:r>
              <a:rPr lang="ru-RU" altLang="en-US" sz="1600" b="0" kern="0" dirty="0">
                <a:solidFill>
                  <a:srgbClr val="000000"/>
                </a:solidFill>
              </a:rPr>
              <a:t>Дизайн проекта</a:t>
            </a:r>
            <a:endParaRPr lang="en-GB" altLang="en-US" sz="1600" b="0" kern="0" dirty="0">
              <a:solidFill>
                <a:srgbClr val="000000"/>
              </a:solidFill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870231" y="5519451"/>
            <a:ext cx="207169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185A96"/>
              </a:buClr>
              <a:defRPr sz="1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Times New Roman" pitchFamily="18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20000"/>
              <a:buChar char="-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Times New Roman" pitchFamily="18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Char char="-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Char char="-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Char char="-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Char char="-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Char char="-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defRPr/>
            </a:pPr>
            <a:r>
              <a:rPr lang="ru-RU" altLang="en-US" sz="1600" b="0" kern="0" dirty="0">
                <a:solidFill>
                  <a:srgbClr val="000000"/>
                </a:solidFill>
              </a:rPr>
              <a:t>Решение о финансировании</a:t>
            </a:r>
            <a:endParaRPr lang="en-GB" altLang="en-US" sz="1600" b="0" kern="0" dirty="0">
              <a:solidFill>
                <a:srgbClr val="000000"/>
              </a:solidFill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1803400" y="3962400"/>
            <a:ext cx="268054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185A96"/>
              </a:buClr>
              <a:defRPr sz="1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Times New Roman" pitchFamily="18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20000"/>
              <a:buChar char="-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Times New Roman" pitchFamily="18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Char char="-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Char char="-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Char char="-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Char char="-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Char char="-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defRPr/>
            </a:pPr>
            <a:r>
              <a:rPr lang="ru-RU" altLang="en-US" sz="1600" b="0" kern="0" dirty="0">
                <a:solidFill>
                  <a:srgbClr val="000000"/>
                </a:solidFill>
              </a:rPr>
              <a:t>Управление и мониторинг</a:t>
            </a:r>
            <a:endParaRPr lang="en-GB" altLang="en-US" sz="1600" b="0" kern="0" dirty="0">
              <a:solidFill>
                <a:srgbClr val="000000"/>
              </a:solidFill>
            </a:endParaRPr>
          </a:p>
        </p:txBody>
      </p:sp>
      <p:pic>
        <p:nvPicPr>
          <p:cNvPr id="39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3489" y="2474913"/>
            <a:ext cx="915987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7363" y="2043113"/>
            <a:ext cx="792162" cy="550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" name="Picture 1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26" y="2763839"/>
            <a:ext cx="936625" cy="44608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640" name="AutoShape 16"/>
          <p:cNvSpPr>
            <a:spLocks noChangeAspect="1" noChangeArrowheads="1" noTextEdit="1"/>
          </p:cNvSpPr>
          <p:nvPr/>
        </p:nvSpPr>
        <p:spPr bwMode="auto">
          <a:xfrm>
            <a:off x="4919663" y="2730501"/>
            <a:ext cx="2673350" cy="257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41" name="Freeform 17"/>
          <p:cNvSpPr>
            <a:spLocks/>
          </p:cNvSpPr>
          <p:nvPr/>
        </p:nvSpPr>
        <p:spPr bwMode="auto">
          <a:xfrm>
            <a:off x="5243513" y="2992439"/>
            <a:ext cx="222250" cy="193675"/>
          </a:xfrm>
          <a:custGeom>
            <a:avLst/>
            <a:gdLst>
              <a:gd name="T0" fmla="*/ 2147483647 w 140"/>
              <a:gd name="T1" fmla="*/ 0 h 122"/>
              <a:gd name="T2" fmla="*/ 0 w 140"/>
              <a:gd name="T3" fmla="*/ 2147483647 h 122"/>
              <a:gd name="T4" fmla="*/ 2147483647 w 140"/>
              <a:gd name="T5" fmla="*/ 2147483647 h 122"/>
              <a:gd name="T6" fmla="*/ 2147483647 w 140"/>
              <a:gd name="T7" fmla="*/ 0 h 12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40" h="122">
                <a:moveTo>
                  <a:pt x="140" y="0"/>
                </a:moveTo>
                <a:lnTo>
                  <a:pt x="0" y="18"/>
                </a:lnTo>
                <a:lnTo>
                  <a:pt x="90" y="122"/>
                </a:lnTo>
                <a:lnTo>
                  <a:pt x="14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42" name="Freeform 18"/>
          <p:cNvSpPr>
            <a:spLocks/>
          </p:cNvSpPr>
          <p:nvPr/>
        </p:nvSpPr>
        <p:spPr bwMode="auto">
          <a:xfrm>
            <a:off x="5243513" y="2992439"/>
            <a:ext cx="222250" cy="193675"/>
          </a:xfrm>
          <a:custGeom>
            <a:avLst/>
            <a:gdLst>
              <a:gd name="T0" fmla="*/ 2147483647 w 140"/>
              <a:gd name="T1" fmla="*/ 0 h 122"/>
              <a:gd name="T2" fmla="*/ 0 w 140"/>
              <a:gd name="T3" fmla="*/ 2147483647 h 122"/>
              <a:gd name="T4" fmla="*/ 2147483647 w 140"/>
              <a:gd name="T5" fmla="*/ 2147483647 h 122"/>
              <a:gd name="T6" fmla="*/ 2147483647 w 140"/>
              <a:gd name="T7" fmla="*/ 0 h 12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40" h="122">
                <a:moveTo>
                  <a:pt x="140" y="0"/>
                </a:moveTo>
                <a:lnTo>
                  <a:pt x="0" y="18"/>
                </a:lnTo>
                <a:lnTo>
                  <a:pt x="90" y="122"/>
                </a:lnTo>
                <a:lnTo>
                  <a:pt x="140" y="0"/>
                </a:lnTo>
                <a:close/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43" name="Freeform 19"/>
          <p:cNvSpPr>
            <a:spLocks/>
          </p:cNvSpPr>
          <p:nvPr/>
        </p:nvSpPr>
        <p:spPr bwMode="auto">
          <a:xfrm>
            <a:off x="5214939" y="4705350"/>
            <a:ext cx="185737" cy="241300"/>
          </a:xfrm>
          <a:custGeom>
            <a:avLst/>
            <a:gdLst>
              <a:gd name="T0" fmla="*/ 2147483647 w 117"/>
              <a:gd name="T1" fmla="*/ 2147483647 h 152"/>
              <a:gd name="T2" fmla="*/ 0 w 117"/>
              <a:gd name="T3" fmla="*/ 0 h 152"/>
              <a:gd name="T4" fmla="*/ 2147483647 w 117"/>
              <a:gd name="T5" fmla="*/ 2147483647 h 152"/>
              <a:gd name="T6" fmla="*/ 2147483647 w 117"/>
              <a:gd name="T7" fmla="*/ 2147483647 h 15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17" h="152">
                <a:moveTo>
                  <a:pt x="117" y="69"/>
                </a:moveTo>
                <a:lnTo>
                  <a:pt x="0" y="0"/>
                </a:lnTo>
                <a:lnTo>
                  <a:pt x="13" y="152"/>
                </a:lnTo>
                <a:lnTo>
                  <a:pt x="117" y="6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44" name="Freeform 20"/>
          <p:cNvSpPr>
            <a:spLocks/>
          </p:cNvSpPr>
          <p:nvPr/>
        </p:nvSpPr>
        <p:spPr bwMode="auto">
          <a:xfrm>
            <a:off x="5214939" y="4705350"/>
            <a:ext cx="185737" cy="241300"/>
          </a:xfrm>
          <a:custGeom>
            <a:avLst/>
            <a:gdLst>
              <a:gd name="T0" fmla="*/ 2147483647 w 117"/>
              <a:gd name="T1" fmla="*/ 2147483647 h 152"/>
              <a:gd name="T2" fmla="*/ 0 w 117"/>
              <a:gd name="T3" fmla="*/ 0 h 152"/>
              <a:gd name="T4" fmla="*/ 2147483647 w 117"/>
              <a:gd name="T5" fmla="*/ 2147483647 h 152"/>
              <a:gd name="T6" fmla="*/ 2147483647 w 117"/>
              <a:gd name="T7" fmla="*/ 2147483647 h 15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17" h="152">
                <a:moveTo>
                  <a:pt x="117" y="69"/>
                </a:moveTo>
                <a:lnTo>
                  <a:pt x="0" y="0"/>
                </a:lnTo>
                <a:lnTo>
                  <a:pt x="13" y="152"/>
                </a:lnTo>
                <a:lnTo>
                  <a:pt x="117" y="69"/>
                </a:lnTo>
                <a:close/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45" name="Freeform 21"/>
          <p:cNvSpPr>
            <a:spLocks/>
          </p:cNvSpPr>
          <p:nvPr/>
        </p:nvSpPr>
        <p:spPr bwMode="auto">
          <a:xfrm>
            <a:off x="7004051" y="4732339"/>
            <a:ext cx="207963" cy="193675"/>
          </a:xfrm>
          <a:custGeom>
            <a:avLst/>
            <a:gdLst>
              <a:gd name="T0" fmla="*/ 2147483647 w 131"/>
              <a:gd name="T1" fmla="*/ 0 h 122"/>
              <a:gd name="T2" fmla="*/ 0 w 131"/>
              <a:gd name="T3" fmla="*/ 2147483647 h 122"/>
              <a:gd name="T4" fmla="*/ 2147483647 w 131"/>
              <a:gd name="T5" fmla="*/ 2147483647 h 122"/>
              <a:gd name="T6" fmla="*/ 2147483647 w 131"/>
              <a:gd name="T7" fmla="*/ 0 h 12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1" h="122">
                <a:moveTo>
                  <a:pt x="36" y="0"/>
                </a:moveTo>
                <a:lnTo>
                  <a:pt x="0" y="122"/>
                </a:lnTo>
                <a:lnTo>
                  <a:pt x="131" y="87"/>
                </a:lnTo>
                <a:lnTo>
                  <a:pt x="3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46" name="Freeform 22"/>
          <p:cNvSpPr>
            <a:spLocks/>
          </p:cNvSpPr>
          <p:nvPr/>
        </p:nvSpPr>
        <p:spPr bwMode="auto">
          <a:xfrm>
            <a:off x="7004051" y="4732339"/>
            <a:ext cx="207963" cy="193675"/>
          </a:xfrm>
          <a:custGeom>
            <a:avLst/>
            <a:gdLst>
              <a:gd name="T0" fmla="*/ 2147483647 w 131"/>
              <a:gd name="T1" fmla="*/ 0 h 122"/>
              <a:gd name="T2" fmla="*/ 0 w 131"/>
              <a:gd name="T3" fmla="*/ 2147483647 h 122"/>
              <a:gd name="T4" fmla="*/ 2147483647 w 131"/>
              <a:gd name="T5" fmla="*/ 2147483647 h 122"/>
              <a:gd name="T6" fmla="*/ 2147483647 w 131"/>
              <a:gd name="T7" fmla="*/ 0 h 12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1" h="122">
                <a:moveTo>
                  <a:pt x="36" y="0"/>
                </a:moveTo>
                <a:lnTo>
                  <a:pt x="0" y="122"/>
                </a:lnTo>
                <a:lnTo>
                  <a:pt x="131" y="87"/>
                </a:lnTo>
                <a:lnTo>
                  <a:pt x="36" y="0"/>
                </a:lnTo>
                <a:close/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47" name="Freeform 23"/>
          <p:cNvSpPr>
            <a:spLocks/>
          </p:cNvSpPr>
          <p:nvPr/>
        </p:nvSpPr>
        <p:spPr bwMode="auto">
          <a:xfrm>
            <a:off x="6938963" y="2944814"/>
            <a:ext cx="215900" cy="185737"/>
          </a:xfrm>
          <a:custGeom>
            <a:avLst/>
            <a:gdLst>
              <a:gd name="T0" fmla="*/ 2147483647 w 136"/>
              <a:gd name="T1" fmla="*/ 0 h 117"/>
              <a:gd name="T2" fmla="*/ 0 w 136"/>
              <a:gd name="T3" fmla="*/ 2147483647 h 117"/>
              <a:gd name="T4" fmla="*/ 2147483647 w 136"/>
              <a:gd name="T5" fmla="*/ 2147483647 h 117"/>
              <a:gd name="T6" fmla="*/ 2147483647 w 136"/>
              <a:gd name="T7" fmla="*/ 0 h 11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6" h="117">
                <a:moveTo>
                  <a:pt x="82" y="0"/>
                </a:moveTo>
                <a:lnTo>
                  <a:pt x="0" y="100"/>
                </a:lnTo>
                <a:lnTo>
                  <a:pt x="136" y="117"/>
                </a:lnTo>
                <a:lnTo>
                  <a:pt x="8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48" name="Freeform 24"/>
          <p:cNvSpPr>
            <a:spLocks/>
          </p:cNvSpPr>
          <p:nvPr/>
        </p:nvSpPr>
        <p:spPr bwMode="auto">
          <a:xfrm>
            <a:off x="6938963" y="2944814"/>
            <a:ext cx="215900" cy="185737"/>
          </a:xfrm>
          <a:custGeom>
            <a:avLst/>
            <a:gdLst>
              <a:gd name="T0" fmla="*/ 2147483647 w 136"/>
              <a:gd name="T1" fmla="*/ 0 h 117"/>
              <a:gd name="T2" fmla="*/ 0 w 136"/>
              <a:gd name="T3" fmla="*/ 2147483647 h 117"/>
              <a:gd name="T4" fmla="*/ 2147483647 w 136"/>
              <a:gd name="T5" fmla="*/ 2147483647 h 117"/>
              <a:gd name="T6" fmla="*/ 2147483647 w 136"/>
              <a:gd name="T7" fmla="*/ 0 h 11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6" h="117">
                <a:moveTo>
                  <a:pt x="82" y="0"/>
                </a:moveTo>
                <a:lnTo>
                  <a:pt x="0" y="100"/>
                </a:lnTo>
                <a:lnTo>
                  <a:pt x="136" y="117"/>
                </a:lnTo>
                <a:lnTo>
                  <a:pt x="82" y="0"/>
                </a:lnTo>
                <a:close/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" name="Oval 25"/>
          <p:cNvSpPr>
            <a:spLocks noChangeArrowheads="1"/>
          </p:cNvSpPr>
          <p:nvPr/>
        </p:nvSpPr>
        <p:spPr bwMode="auto">
          <a:xfrm>
            <a:off x="4948239" y="2759076"/>
            <a:ext cx="2530475" cy="2435225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185A96"/>
              </a:buClr>
              <a:defRPr sz="1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Times New Roman" pitchFamily="18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20000"/>
              <a:buChar char="-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Times New Roman" pitchFamily="18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Char char="-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Char char="-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Char char="-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Char char="-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Char char="-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defRPr/>
            </a:pPr>
            <a:endParaRPr lang="en-US" altLang="en-US" sz="1800" b="0" kern="0">
              <a:solidFill>
                <a:srgbClr val="000000"/>
              </a:solidFill>
            </a:endParaRPr>
          </a:p>
        </p:txBody>
      </p:sp>
      <p:sp>
        <p:nvSpPr>
          <p:cNvPr id="52" name="Text Box 26"/>
          <p:cNvSpPr txBox="1">
            <a:spLocks noChangeArrowheads="1"/>
          </p:cNvSpPr>
          <p:nvPr/>
        </p:nvSpPr>
        <p:spPr bwMode="auto">
          <a:xfrm>
            <a:off x="5537200" y="2619375"/>
            <a:ext cx="1416050" cy="279400"/>
          </a:xfrm>
          <a:prstGeom prst="rect">
            <a:avLst/>
          </a:prstGeom>
          <a:solidFill>
            <a:srgbClr val="BBE0E3"/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altLang="en-US" sz="1200" kern="0" dirty="0">
                <a:solidFill>
                  <a:srgbClr val="000000"/>
                </a:solidFill>
                <a:ea typeface="ＭＳ Ｐゴシック"/>
              </a:rPr>
              <a:t>Программа</a:t>
            </a:r>
            <a:endParaRPr lang="en-GB" altLang="en-US" sz="1200" kern="0" dirty="0">
              <a:solidFill>
                <a:srgbClr val="000000"/>
              </a:solidFill>
              <a:ea typeface="ＭＳ Ｐゴシック"/>
            </a:endParaRPr>
          </a:p>
        </p:txBody>
      </p:sp>
      <p:sp>
        <p:nvSpPr>
          <p:cNvPr id="53" name="Text Box 27"/>
          <p:cNvSpPr txBox="1">
            <a:spLocks noChangeArrowheads="1"/>
          </p:cNvSpPr>
          <p:nvPr/>
        </p:nvSpPr>
        <p:spPr bwMode="auto">
          <a:xfrm>
            <a:off x="5465764" y="5019676"/>
            <a:ext cx="1487487" cy="428643"/>
          </a:xfrm>
          <a:prstGeom prst="rect">
            <a:avLst/>
          </a:prstGeom>
          <a:solidFill>
            <a:srgbClr val="BBE0E3"/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r>
              <a:rPr lang="ru-RU" altLang="en-US" sz="1200" kern="0" dirty="0">
                <a:solidFill>
                  <a:srgbClr val="000000"/>
                </a:solidFill>
                <a:ea typeface="ＭＳ Ｐゴシック"/>
              </a:rPr>
              <a:t>Предварительная оценка и обязательства</a:t>
            </a:r>
            <a:endParaRPr lang="en-GB" altLang="en-US" sz="1200" kern="0" dirty="0">
              <a:solidFill>
                <a:srgbClr val="000000"/>
              </a:solidFill>
              <a:ea typeface="ＭＳ Ｐゴシック"/>
            </a:endParaRPr>
          </a:p>
        </p:txBody>
      </p:sp>
      <p:sp>
        <p:nvSpPr>
          <p:cNvPr id="54" name="Text Box 28"/>
          <p:cNvSpPr txBox="1">
            <a:spLocks noChangeArrowheads="1"/>
          </p:cNvSpPr>
          <p:nvPr/>
        </p:nvSpPr>
        <p:spPr bwMode="auto">
          <a:xfrm>
            <a:off x="7215189" y="4343401"/>
            <a:ext cx="1412875" cy="277813"/>
          </a:xfrm>
          <a:prstGeom prst="rect">
            <a:avLst/>
          </a:prstGeom>
          <a:solidFill>
            <a:srgbClr val="BBE0E3"/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altLang="en-US" sz="1200" kern="0" dirty="0">
                <a:solidFill>
                  <a:srgbClr val="000000"/>
                </a:solidFill>
                <a:ea typeface="ＭＳ Ｐゴシック"/>
              </a:rPr>
              <a:t>формулировка</a:t>
            </a:r>
            <a:endParaRPr lang="en-GB" altLang="en-US" sz="1200" kern="0" dirty="0">
              <a:solidFill>
                <a:srgbClr val="000000"/>
              </a:solidFill>
              <a:ea typeface="ＭＳ Ｐゴシック"/>
            </a:endParaRPr>
          </a:p>
        </p:txBody>
      </p:sp>
      <p:sp>
        <p:nvSpPr>
          <p:cNvPr id="55" name="Text Box 29"/>
          <p:cNvSpPr txBox="1">
            <a:spLocks noChangeArrowheads="1"/>
          </p:cNvSpPr>
          <p:nvPr/>
        </p:nvSpPr>
        <p:spPr bwMode="auto">
          <a:xfrm>
            <a:off x="7215189" y="3240088"/>
            <a:ext cx="1412875" cy="277812"/>
          </a:xfrm>
          <a:prstGeom prst="rect">
            <a:avLst/>
          </a:prstGeom>
          <a:solidFill>
            <a:srgbClr val="BBE0E3"/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altLang="en-US" sz="1200" kern="0" dirty="0">
                <a:solidFill>
                  <a:srgbClr val="000000"/>
                </a:solidFill>
                <a:ea typeface="ＭＳ Ｐゴシック"/>
              </a:rPr>
              <a:t>Определение</a:t>
            </a:r>
            <a:endParaRPr lang="en-GB" altLang="en-US" sz="1200" kern="0" dirty="0">
              <a:solidFill>
                <a:srgbClr val="000000"/>
              </a:solidFill>
              <a:ea typeface="ＭＳ Ｐゴシック"/>
            </a:endParaRPr>
          </a:p>
        </p:txBody>
      </p:sp>
      <p:sp>
        <p:nvSpPr>
          <p:cNvPr id="56" name="Text Box 30"/>
          <p:cNvSpPr txBox="1">
            <a:spLocks noChangeArrowheads="1"/>
          </p:cNvSpPr>
          <p:nvPr/>
        </p:nvSpPr>
        <p:spPr bwMode="auto">
          <a:xfrm>
            <a:off x="3597275" y="4343401"/>
            <a:ext cx="1587500" cy="277813"/>
          </a:xfrm>
          <a:prstGeom prst="rect">
            <a:avLst/>
          </a:prstGeom>
          <a:solidFill>
            <a:srgbClr val="BBE0E3"/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altLang="en-US" sz="1200" kern="0" dirty="0">
                <a:solidFill>
                  <a:srgbClr val="000000"/>
                </a:solidFill>
                <a:ea typeface="ＭＳ Ｐゴシック"/>
              </a:rPr>
              <a:t>Реализация</a:t>
            </a:r>
            <a:endParaRPr lang="en-GB" altLang="en-US" sz="1200" kern="0" dirty="0">
              <a:solidFill>
                <a:srgbClr val="000000"/>
              </a:solidFill>
              <a:ea typeface="ＭＳ Ｐゴシック"/>
            </a:endParaRPr>
          </a:p>
        </p:txBody>
      </p:sp>
      <p:sp>
        <p:nvSpPr>
          <p:cNvPr id="57" name="Text Box 31"/>
          <p:cNvSpPr txBox="1">
            <a:spLocks noChangeArrowheads="1"/>
          </p:cNvSpPr>
          <p:nvPr/>
        </p:nvSpPr>
        <p:spPr bwMode="auto">
          <a:xfrm>
            <a:off x="3597275" y="3240088"/>
            <a:ext cx="1587500" cy="277812"/>
          </a:xfrm>
          <a:prstGeom prst="rect">
            <a:avLst/>
          </a:prstGeom>
          <a:solidFill>
            <a:srgbClr val="BBE0E3"/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altLang="en-US" sz="1200" kern="0" dirty="0">
                <a:solidFill>
                  <a:srgbClr val="000000"/>
                </a:solidFill>
                <a:ea typeface="ＭＳ Ｐゴシック"/>
              </a:rPr>
              <a:t>Оценка</a:t>
            </a:r>
            <a:endParaRPr lang="en-GB" altLang="en-US" sz="1200" kern="0" dirty="0">
              <a:solidFill>
                <a:srgbClr val="000000"/>
              </a:solidFill>
              <a:ea typeface="ＭＳ Ｐゴシック"/>
            </a:endParaRPr>
          </a:p>
        </p:txBody>
      </p:sp>
      <p:pic>
        <p:nvPicPr>
          <p:cNvPr id="58" name="Picture 3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9751" y="3627439"/>
            <a:ext cx="638175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9" name="Picture 3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6150" y="3698875"/>
            <a:ext cx="863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658" name="Picture 36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4851" y="5211764"/>
            <a:ext cx="1008063" cy="5492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659" name="Picture 37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5354639"/>
            <a:ext cx="946150" cy="55403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660" name="Picture 38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0388" y="5499101"/>
            <a:ext cx="895350" cy="493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" name="Picture 39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5114" y="4706938"/>
            <a:ext cx="1106487" cy="614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4" name="Picture 40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2276" y="2493964"/>
            <a:ext cx="792163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663" name="Picture 34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7951" y="4130675"/>
            <a:ext cx="936625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664" name="Picture 41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8264" y="4127501"/>
            <a:ext cx="942975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2486025" y="1797051"/>
            <a:ext cx="229742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en-US" sz="1600" dirty="0">
                <a:solidFill>
                  <a:srgbClr val="000000"/>
                </a:solidFill>
                <a:ea typeface="ＭＳ Ｐゴシック" pitchFamily="34" charset="-128"/>
                <a:cs typeface="Tahoma" pitchFamily="34" charset="0"/>
              </a:rPr>
              <a:t>Оценка воздействия и</a:t>
            </a:r>
            <a:endParaRPr lang="en-GB" altLang="en-US" sz="1600" dirty="0">
              <a:solidFill>
                <a:srgbClr val="000000"/>
              </a:solidFill>
              <a:ea typeface="ＭＳ Ｐゴシック" pitchFamily="34" charset="-128"/>
              <a:cs typeface="Tahoma" pitchFamily="34" charset="0"/>
            </a:endParaRPr>
          </a:p>
          <a:p>
            <a:pPr eaLnBrk="1" hangingPunct="1"/>
            <a:r>
              <a:rPr lang="ru-RU" altLang="en-US" sz="1600" dirty="0">
                <a:solidFill>
                  <a:srgbClr val="000000"/>
                </a:solidFill>
                <a:ea typeface="ＭＳ Ｐゴシック" pitchFamily="34" charset="-128"/>
                <a:cs typeface="Tahoma" pitchFamily="34" charset="0"/>
              </a:rPr>
              <a:t>широкое внедрение</a:t>
            </a:r>
            <a:endParaRPr lang="en-GB" altLang="en-US" sz="1600" dirty="0">
              <a:solidFill>
                <a:srgbClr val="000000"/>
              </a:solidFill>
              <a:ea typeface="ＭＳ Ｐゴシック" pitchFamily="34" charset="-128"/>
              <a:cs typeface="Tahoma" pitchFamily="34" charset="0"/>
            </a:endParaRPr>
          </a:p>
        </p:txBody>
      </p:sp>
      <p:sp>
        <p:nvSpPr>
          <p:cNvPr id="68" name="Explosion 2 67"/>
          <p:cNvSpPr/>
          <p:nvPr/>
        </p:nvSpPr>
        <p:spPr bwMode="auto">
          <a:xfrm>
            <a:off x="5360989" y="3632200"/>
            <a:ext cx="1793875" cy="622300"/>
          </a:xfrm>
          <a:prstGeom prst="irregularSeal2">
            <a:avLst/>
          </a:prstGeom>
          <a:noFill/>
          <a:ln w="9525" cap="flat" cmpd="sng" algn="ctr">
            <a:solidFill>
              <a:srgbClr val="1A1A1A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20000"/>
              </a:spcBef>
              <a:buClr>
                <a:srgbClr val="185A96"/>
              </a:buClr>
              <a:defRPr/>
            </a:pPr>
            <a:r>
              <a:rPr lang="ru-RU" b="1" kern="0" dirty="0" err="1">
                <a:solidFill>
                  <a:srgbClr val="1A1A1A"/>
                </a:solidFill>
                <a:latin typeface="Arial" pitchFamily="34" charset="0"/>
                <a:ea typeface="ＭＳ Ｐゴシック" pitchFamily="34" charset="-128"/>
              </a:rPr>
              <a:t>МиО</a:t>
            </a:r>
            <a:endParaRPr lang="en-GB" b="1" kern="0" dirty="0">
              <a:solidFill>
                <a:srgbClr val="1A1A1A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5667" name="Line 2"/>
          <p:cNvSpPr>
            <a:spLocks noChangeShapeType="1"/>
          </p:cNvSpPr>
          <p:nvPr/>
        </p:nvSpPr>
        <p:spPr bwMode="auto">
          <a:xfrm flipH="1">
            <a:off x="1524000" y="1131888"/>
            <a:ext cx="9144000" cy="0"/>
          </a:xfrm>
          <a:prstGeom prst="line">
            <a:avLst/>
          </a:prstGeom>
          <a:noFill/>
          <a:ln w="57150">
            <a:solidFill>
              <a:srgbClr val="66CC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4877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34" grpId="0"/>
      <p:bldP spid="35" grpId="0"/>
      <p:bldP spid="36" grpId="0"/>
      <p:bldP spid="37" grpId="0"/>
      <p:bldP spid="38" grpId="0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6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Благодарю за внимание</a:t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</a:rPr>
            </a:b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Вопросы?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353484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100</TotalTime>
  <Words>258</Words>
  <Application>Microsoft Office PowerPoint</Application>
  <PresentationFormat>Широкоэкранный</PresentationFormat>
  <Paragraphs>70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9" baseType="lpstr">
      <vt:lpstr>MS Mincho</vt:lpstr>
      <vt:lpstr>ＭＳ Ｐゴシック</vt:lpstr>
      <vt:lpstr>Arial</vt:lpstr>
      <vt:lpstr>Arial Narrow</vt:lpstr>
      <vt:lpstr>Calibri</vt:lpstr>
      <vt:lpstr>Tahoma</vt:lpstr>
      <vt:lpstr>Times New Roman</vt:lpstr>
      <vt:lpstr>Trebuchet MS</vt:lpstr>
      <vt:lpstr>Wingdings 3</vt:lpstr>
      <vt:lpstr>Грань</vt:lpstr>
      <vt:lpstr>«Современные тренды и вызовы управления системой образования в Кыргызстане»</vt:lpstr>
      <vt:lpstr>Тренды в образовании: усложнение образовательной среды</vt:lpstr>
      <vt:lpstr>Вызовы:</vt:lpstr>
      <vt:lpstr>Инструменты управления МОН:</vt:lpstr>
      <vt:lpstr>Какая политика должна быть в образовании?</vt:lpstr>
      <vt:lpstr>Как должно быть устроено управление образованием?</vt:lpstr>
      <vt:lpstr>Мониторинг и оценка</vt:lpstr>
      <vt:lpstr>Презентация PowerPoint</vt:lpstr>
      <vt:lpstr>Благодарю за внимание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«Современные тренды и вызовы управления системой образования в Кыргызстане»</dc:title>
  <dc:creator>user</dc:creator>
  <cp:lastModifiedBy>user</cp:lastModifiedBy>
  <cp:revision>9</cp:revision>
  <dcterms:created xsi:type="dcterms:W3CDTF">2016-02-25T02:25:08Z</dcterms:created>
  <dcterms:modified xsi:type="dcterms:W3CDTF">2016-02-25T04:05:09Z</dcterms:modified>
</cp:coreProperties>
</file>